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3004800" cy="9753600"/>
  <p:notesSz cx="6858000" cy="9144000"/>
  <p:embeddedFontLst>
    <p:embeddedFont>
      <p:font typeface="Helvetica Neue"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hqyb9ZkCxdJkKO2BuzNysbsHEj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4A6A99-4B7F-4970-9CCF-BD89DD4F5D22}" v="5" dt="2019-10-06T20:37:30.730"/>
  </p1510:revLst>
</p1510:revInfo>
</file>

<file path=ppt/tableStyles.xml><?xml version="1.0" encoding="utf-8"?>
<a:tblStyleLst xmlns:a="http://schemas.openxmlformats.org/drawingml/2006/main" def="{E4BEFC2E-2C2C-481B-905A-C4DB6A82A376}">
  <a:tblStyle styleId="{E4BEFC2E-2C2C-481B-905A-C4DB6A82A3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sta pierce" userId="29ba42f8881c89de" providerId="LiveId" clId="{FF4A6A99-4B7F-4970-9CCF-BD89DD4F5D22}"/>
    <pc:docChg chg="undo custSel addSld modSld">
      <pc:chgData name="trista pierce" userId="29ba42f8881c89de" providerId="LiveId" clId="{FF4A6A99-4B7F-4970-9CCF-BD89DD4F5D22}" dt="2019-10-06T20:38:56.227" v="1588" actId="2710"/>
      <pc:docMkLst>
        <pc:docMk/>
      </pc:docMkLst>
      <pc:sldChg chg="modSp">
        <pc:chgData name="trista pierce" userId="29ba42f8881c89de" providerId="LiveId" clId="{FF4A6A99-4B7F-4970-9CCF-BD89DD4F5D22}" dt="2019-10-05T17:13:21.296" v="1005" actId="20577"/>
        <pc:sldMkLst>
          <pc:docMk/>
          <pc:sldMk cId="0" sldId="256"/>
        </pc:sldMkLst>
        <pc:spChg chg="mod">
          <ac:chgData name="trista pierce" userId="29ba42f8881c89de" providerId="LiveId" clId="{FF4A6A99-4B7F-4970-9CCF-BD89DD4F5D22}" dt="2019-10-05T17:13:21.296" v="1005" actId="20577"/>
          <ac:spMkLst>
            <pc:docMk/>
            <pc:sldMk cId="0" sldId="256"/>
            <ac:spMk id="84" creationId="{00000000-0000-0000-0000-000000000000}"/>
          </ac:spMkLst>
        </pc:spChg>
      </pc:sldChg>
      <pc:sldChg chg="modSp">
        <pc:chgData name="trista pierce" userId="29ba42f8881c89de" providerId="LiveId" clId="{FF4A6A99-4B7F-4970-9CCF-BD89DD4F5D22}" dt="2019-10-05T16:52:27.252" v="0" actId="14100"/>
        <pc:sldMkLst>
          <pc:docMk/>
          <pc:sldMk cId="0" sldId="259"/>
        </pc:sldMkLst>
        <pc:spChg chg="mod">
          <ac:chgData name="trista pierce" userId="29ba42f8881c89de" providerId="LiveId" clId="{FF4A6A99-4B7F-4970-9CCF-BD89DD4F5D22}" dt="2019-10-05T16:52:27.252" v="0" actId="14100"/>
          <ac:spMkLst>
            <pc:docMk/>
            <pc:sldMk cId="0" sldId="259"/>
            <ac:spMk id="103" creationId="{00000000-0000-0000-0000-000000000000}"/>
          </ac:spMkLst>
        </pc:spChg>
      </pc:sldChg>
      <pc:sldChg chg="modSp">
        <pc:chgData name="trista pierce" userId="29ba42f8881c89de" providerId="LiveId" clId="{FF4A6A99-4B7F-4970-9CCF-BD89DD4F5D22}" dt="2019-10-05T16:54:07.485" v="5" actId="20577"/>
        <pc:sldMkLst>
          <pc:docMk/>
          <pc:sldMk cId="0" sldId="260"/>
        </pc:sldMkLst>
        <pc:spChg chg="mod">
          <ac:chgData name="trista pierce" userId="29ba42f8881c89de" providerId="LiveId" clId="{FF4A6A99-4B7F-4970-9CCF-BD89DD4F5D22}" dt="2019-10-05T16:54:07.485" v="5" actId="20577"/>
          <ac:spMkLst>
            <pc:docMk/>
            <pc:sldMk cId="0" sldId="260"/>
            <ac:spMk id="110" creationId="{00000000-0000-0000-0000-000000000000}"/>
          </ac:spMkLst>
        </pc:spChg>
        <pc:picChg chg="mod">
          <ac:chgData name="trista pierce" userId="29ba42f8881c89de" providerId="LiveId" clId="{FF4A6A99-4B7F-4970-9CCF-BD89DD4F5D22}" dt="2019-10-05T16:53:05.829" v="1" actId="1076"/>
          <ac:picMkLst>
            <pc:docMk/>
            <pc:sldMk cId="0" sldId="260"/>
            <ac:picMk id="113" creationId="{00000000-0000-0000-0000-000000000000}"/>
          </ac:picMkLst>
        </pc:picChg>
      </pc:sldChg>
      <pc:sldChg chg="modSp">
        <pc:chgData name="trista pierce" userId="29ba42f8881c89de" providerId="LiveId" clId="{FF4A6A99-4B7F-4970-9CCF-BD89DD4F5D22}" dt="2019-10-05T16:57:13.842" v="256" actId="20577"/>
        <pc:sldMkLst>
          <pc:docMk/>
          <pc:sldMk cId="0" sldId="261"/>
        </pc:sldMkLst>
        <pc:spChg chg="mod">
          <ac:chgData name="trista pierce" userId="29ba42f8881c89de" providerId="LiveId" clId="{FF4A6A99-4B7F-4970-9CCF-BD89DD4F5D22}" dt="2019-10-05T16:57:13.842" v="256" actId="20577"/>
          <ac:spMkLst>
            <pc:docMk/>
            <pc:sldMk cId="0" sldId="261"/>
            <ac:spMk id="119" creationId="{00000000-0000-0000-0000-000000000000}"/>
          </ac:spMkLst>
        </pc:spChg>
      </pc:sldChg>
      <pc:sldChg chg="modSp">
        <pc:chgData name="trista pierce" userId="29ba42f8881c89de" providerId="LiveId" clId="{FF4A6A99-4B7F-4970-9CCF-BD89DD4F5D22}" dt="2019-10-05T16:59:54.247" v="577" actId="20577"/>
        <pc:sldMkLst>
          <pc:docMk/>
          <pc:sldMk cId="0" sldId="262"/>
        </pc:sldMkLst>
        <pc:spChg chg="mod">
          <ac:chgData name="trista pierce" userId="29ba42f8881c89de" providerId="LiveId" clId="{FF4A6A99-4B7F-4970-9CCF-BD89DD4F5D22}" dt="2019-10-05T16:59:54.247" v="577" actId="20577"/>
          <ac:spMkLst>
            <pc:docMk/>
            <pc:sldMk cId="0" sldId="262"/>
            <ac:spMk id="124" creationId="{00000000-0000-0000-0000-000000000000}"/>
          </ac:spMkLst>
        </pc:spChg>
      </pc:sldChg>
      <pc:sldChg chg="modSp">
        <pc:chgData name="trista pierce" userId="29ba42f8881c89de" providerId="LiveId" clId="{FF4A6A99-4B7F-4970-9CCF-BD89DD4F5D22}" dt="2019-10-05T17:03:43.639" v="799" actId="20577"/>
        <pc:sldMkLst>
          <pc:docMk/>
          <pc:sldMk cId="0" sldId="263"/>
        </pc:sldMkLst>
        <pc:spChg chg="mod">
          <ac:chgData name="trista pierce" userId="29ba42f8881c89de" providerId="LiveId" clId="{FF4A6A99-4B7F-4970-9CCF-BD89DD4F5D22}" dt="2019-10-05T17:03:43.639" v="799" actId="20577"/>
          <ac:spMkLst>
            <pc:docMk/>
            <pc:sldMk cId="0" sldId="263"/>
            <ac:spMk id="131" creationId="{00000000-0000-0000-0000-000000000000}"/>
          </ac:spMkLst>
        </pc:spChg>
      </pc:sldChg>
      <pc:sldChg chg="modSp">
        <pc:chgData name="trista pierce" userId="29ba42f8881c89de" providerId="LiveId" clId="{FF4A6A99-4B7F-4970-9CCF-BD89DD4F5D22}" dt="2019-10-05T17:07:45.505" v="836" actId="20577"/>
        <pc:sldMkLst>
          <pc:docMk/>
          <pc:sldMk cId="0" sldId="264"/>
        </pc:sldMkLst>
        <pc:spChg chg="mod">
          <ac:chgData name="trista pierce" userId="29ba42f8881c89de" providerId="LiveId" clId="{FF4A6A99-4B7F-4970-9CCF-BD89DD4F5D22}" dt="2019-10-05T17:07:45.505" v="836" actId="20577"/>
          <ac:spMkLst>
            <pc:docMk/>
            <pc:sldMk cId="0" sldId="264"/>
            <ac:spMk id="136" creationId="{00000000-0000-0000-0000-000000000000}"/>
          </ac:spMkLst>
        </pc:spChg>
      </pc:sldChg>
      <pc:sldChg chg="modSp">
        <pc:chgData name="trista pierce" userId="29ba42f8881c89de" providerId="LiveId" clId="{FF4A6A99-4B7F-4970-9CCF-BD89DD4F5D22}" dt="2019-10-05T17:08:05.759" v="839" actId="6549"/>
        <pc:sldMkLst>
          <pc:docMk/>
          <pc:sldMk cId="0" sldId="265"/>
        </pc:sldMkLst>
        <pc:spChg chg="mod">
          <ac:chgData name="trista pierce" userId="29ba42f8881c89de" providerId="LiveId" clId="{FF4A6A99-4B7F-4970-9CCF-BD89DD4F5D22}" dt="2019-10-05T17:08:05.759" v="839" actId="6549"/>
          <ac:spMkLst>
            <pc:docMk/>
            <pc:sldMk cId="0" sldId="265"/>
            <ac:spMk id="143" creationId="{00000000-0000-0000-0000-000000000000}"/>
          </ac:spMkLst>
        </pc:spChg>
      </pc:sldChg>
      <pc:sldChg chg="modSp">
        <pc:chgData name="trista pierce" userId="29ba42f8881c89de" providerId="LiveId" clId="{FF4A6A99-4B7F-4970-9CCF-BD89DD4F5D22}" dt="2019-10-05T17:09:56.767" v="854" actId="20577"/>
        <pc:sldMkLst>
          <pc:docMk/>
          <pc:sldMk cId="0" sldId="266"/>
        </pc:sldMkLst>
        <pc:spChg chg="mod">
          <ac:chgData name="trista pierce" userId="29ba42f8881c89de" providerId="LiveId" clId="{FF4A6A99-4B7F-4970-9CCF-BD89DD4F5D22}" dt="2019-10-05T17:09:56.767" v="854" actId="20577"/>
          <ac:spMkLst>
            <pc:docMk/>
            <pc:sldMk cId="0" sldId="266"/>
            <ac:spMk id="149" creationId="{00000000-0000-0000-0000-000000000000}"/>
          </ac:spMkLst>
        </pc:spChg>
      </pc:sldChg>
      <pc:sldChg chg="modSp">
        <pc:chgData name="trista pierce" userId="29ba42f8881c89de" providerId="LiveId" clId="{FF4A6A99-4B7F-4970-9CCF-BD89DD4F5D22}" dt="2019-10-05T17:11:14.354" v="909" actId="20577"/>
        <pc:sldMkLst>
          <pc:docMk/>
          <pc:sldMk cId="0" sldId="267"/>
        </pc:sldMkLst>
        <pc:spChg chg="mod">
          <ac:chgData name="trista pierce" userId="29ba42f8881c89de" providerId="LiveId" clId="{FF4A6A99-4B7F-4970-9CCF-BD89DD4F5D22}" dt="2019-10-05T17:11:14.354" v="909" actId="20577"/>
          <ac:spMkLst>
            <pc:docMk/>
            <pc:sldMk cId="0" sldId="267"/>
            <ac:spMk id="155" creationId="{00000000-0000-0000-0000-000000000000}"/>
          </ac:spMkLst>
        </pc:spChg>
      </pc:sldChg>
      <pc:sldChg chg="modSp">
        <pc:chgData name="trista pierce" userId="29ba42f8881c89de" providerId="LiveId" clId="{FF4A6A99-4B7F-4970-9CCF-BD89DD4F5D22}" dt="2019-10-05T17:12:33.966" v="978" actId="20577"/>
        <pc:sldMkLst>
          <pc:docMk/>
          <pc:sldMk cId="0" sldId="268"/>
        </pc:sldMkLst>
        <pc:spChg chg="mod">
          <ac:chgData name="trista pierce" userId="29ba42f8881c89de" providerId="LiveId" clId="{FF4A6A99-4B7F-4970-9CCF-BD89DD4F5D22}" dt="2019-10-05T17:12:33.966" v="978" actId="20577"/>
          <ac:spMkLst>
            <pc:docMk/>
            <pc:sldMk cId="0" sldId="268"/>
            <ac:spMk id="161" creationId="{00000000-0000-0000-0000-000000000000}"/>
          </ac:spMkLst>
        </pc:spChg>
      </pc:sldChg>
      <pc:sldChg chg="addSp delSp modSp add delAnim modAnim">
        <pc:chgData name="trista pierce" userId="29ba42f8881c89de" providerId="LiveId" clId="{FF4A6A99-4B7F-4970-9CCF-BD89DD4F5D22}" dt="2019-10-06T20:38:56.227" v="1588" actId="2710"/>
        <pc:sldMkLst>
          <pc:docMk/>
          <pc:sldMk cId="3326655095" sldId="270"/>
        </pc:sldMkLst>
        <pc:spChg chg="mod">
          <ac:chgData name="trista pierce" userId="29ba42f8881c89de" providerId="LiveId" clId="{FF4A6A99-4B7F-4970-9CCF-BD89DD4F5D22}" dt="2019-10-06T19:16:53.752" v="1066" actId="1076"/>
          <ac:spMkLst>
            <pc:docMk/>
            <pc:sldMk cId="3326655095" sldId="270"/>
            <ac:spMk id="2" creationId="{24158C99-61E1-4FF6-A385-91FDB45CCC8E}"/>
          </ac:spMkLst>
        </pc:spChg>
        <pc:spChg chg="mod">
          <ac:chgData name="trista pierce" userId="29ba42f8881c89de" providerId="LiveId" clId="{FF4A6A99-4B7F-4970-9CCF-BD89DD4F5D22}" dt="2019-10-06T20:38:56.227" v="1588" actId="2710"/>
          <ac:spMkLst>
            <pc:docMk/>
            <pc:sldMk cId="3326655095" sldId="270"/>
            <ac:spMk id="3" creationId="{54292930-818D-4D0C-BFD7-F39F749904D6}"/>
          </ac:spMkLst>
        </pc:spChg>
        <pc:picChg chg="add del mod">
          <ac:chgData name="trista pierce" userId="29ba42f8881c89de" providerId="LiveId" clId="{FF4A6A99-4B7F-4970-9CCF-BD89DD4F5D22}" dt="2019-10-06T19:23:04.035" v="1235" actId="478"/>
          <ac:picMkLst>
            <pc:docMk/>
            <pc:sldMk cId="3326655095" sldId="270"/>
            <ac:picMk id="4" creationId="{12B107E9-59F4-40F6-B074-7D0A2FB7FEE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81" name="Google Shape;8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40" name="Google Shape;14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46" name="Google Shape;14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52" name="Google Shape;15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58" name="Google Shape;15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0999983a7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0999983a7_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94" name="Google Shape;9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16" name="Google Shape;11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128" name="Google Shape;12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bg>
      <p:bgPr>
        <a:solidFill>
          <a:srgbClr val="222222"/>
        </a:solidFill>
        <a:effectLst/>
      </p:bgPr>
    </p:bg>
    <p:spTree>
      <p:nvGrpSpPr>
        <p:cNvPr id="1" name="Shape 10"/>
        <p:cNvGrpSpPr/>
        <p:nvPr/>
      </p:nvGrpSpPr>
      <p:grpSpPr>
        <a:xfrm>
          <a:off x="0" y="0"/>
          <a:ext cx="0" cy="0"/>
          <a:chOff x="0" y="0"/>
          <a:chExt cx="0" cy="0"/>
        </a:xfrm>
      </p:grpSpPr>
      <p:cxnSp>
        <p:nvCxnSpPr>
          <p:cNvPr id="11" name="Google Shape;11;p15"/>
          <p:cNvCxnSpPr/>
          <p:nvPr/>
        </p:nvCxnSpPr>
        <p:spPr>
          <a:xfrm rot="10800000" flipH="1">
            <a:off x="406400" y="6140857"/>
            <a:ext cx="12192000" cy="300"/>
          </a:xfrm>
          <a:prstGeom prst="straightConnector1">
            <a:avLst/>
          </a:prstGeom>
          <a:noFill/>
          <a:ln w="38100" cap="flat" cmpd="sng">
            <a:solidFill>
              <a:srgbClr val="A6AAA9"/>
            </a:solidFill>
            <a:prstDash val="solid"/>
            <a:miter lim="400000"/>
            <a:headEnd type="none" w="sm" len="sm"/>
            <a:tailEnd type="none" w="sm" len="sm"/>
          </a:ln>
        </p:spPr>
      </p:cxnSp>
      <p:sp>
        <p:nvSpPr>
          <p:cNvPr id="12" name="Google Shape;12;p15"/>
          <p:cNvSpPr txBox="1">
            <a:spLocks noGrp="1"/>
          </p:cNvSpPr>
          <p:nvPr>
            <p:ph type="title"/>
          </p:nvPr>
        </p:nvSpPr>
        <p:spPr>
          <a:xfrm>
            <a:off x="406400" y="6426200"/>
            <a:ext cx="12192000" cy="27051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rgbClr val="E7253A"/>
              </a:buClr>
              <a:buSzPts val="14400"/>
              <a:buFont typeface="Arial"/>
              <a:buNone/>
              <a:defRPr sz="144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13" name="Google Shape;13;p15"/>
          <p:cNvSpPr txBox="1">
            <a:spLocks noGrp="1"/>
          </p:cNvSpPr>
          <p:nvPr>
            <p:ph type="body" idx="1"/>
          </p:nvPr>
        </p:nvSpPr>
        <p:spPr>
          <a:xfrm>
            <a:off x="406400" y="4267200"/>
            <a:ext cx="12192000" cy="1803300"/>
          </a:xfrm>
          <a:prstGeom prst="rect">
            <a:avLst/>
          </a:prstGeom>
          <a:noFill/>
          <a:ln>
            <a:noFill/>
          </a:ln>
        </p:spPr>
        <p:txBody>
          <a:bodyPr spcFirstLastPara="1" wrap="square" lIns="91425" tIns="91425" rIns="91425" bIns="91425" anchor="b" anchorCtr="0">
            <a:noAutofit/>
          </a:bodyPr>
          <a:lstStyle>
            <a:lvl1pPr marL="457200" marR="0" lvl="0"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1pPr>
            <a:lvl2pPr marL="914400" marR="0" lvl="1"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2pPr>
            <a:lvl3pPr marL="1371600" marR="0" lvl="2"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3pPr>
            <a:lvl4pPr marL="1828800" marR="0" lvl="3"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4pPr>
            <a:lvl5pPr marL="2286000" marR="0" lvl="4"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14" name="Google Shape;14;p15"/>
          <p:cNvSpPr txBox="1">
            <a:spLocks noGrp="1"/>
          </p:cNvSpPr>
          <p:nvPr>
            <p:ph type="sldNum" idx="12"/>
          </p:nvPr>
        </p:nvSpPr>
        <p:spPr>
          <a:xfrm>
            <a:off x="12194440"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bg>
      <p:bgPr>
        <a:solidFill>
          <a:srgbClr val="222222"/>
        </a:solidFill>
        <a:effectLst/>
      </p:bgPr>
    </p:bg>
    <p:spTree>
      <p:nvGrpSpPr>
        <p:cNvPr id="1" name="Shape 48"/>
        <p:cNvGrpSpPr/>
        <p:nvPr/>
      </p:nvGrpSpPr>
      <p:grpSpPr>
        <a:xfrm>
          <a:off x="0" y="0"/>
          <a:ext cx="0" cy="0"/>
          <a:chOff x="0" y="0"/>
          <a:chExt cx="0" cy="0"/>
        </a:xfrm>
      </p:grpSpPr>
      <p:sp>
        <p:nvSpPr>
          <p:cNvPr id="49" name="Google Shape;49;p24"/>
          <p:cNvSpPr>
            <a:spLocks noGrp="1"/>
          </p:cNvSpPr>
          <p:nvPr>
            <p:ph type="pic" idx="2"/>
          </p:nvPr>
        </p:nvSpPr>
        <p:spPr>
          <a:xfrm>
            <a:off x="7112000" y="1536700"/>
            <a:ext cx="5486400" cy="779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50" name="Google Shape;50;p24"/>
          <p:cNvSpPr txBox="1">
            <a:spLocks noGrp="1"/>
          </p:cNvSpPr>
          <p:nvPr>
            <p:ph type="title"/>
          </p:nvPr>
        </p:nvSpPr>
        <p:spPr>
          <a:xfrm>
            <a:off x="406400" y="740833"/>
            <a:ext cx="6299100" cy="7239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51" name="Google Shape;51;p24"/>
          <p:cNvSpPr txBox="1">
            <a:spLocks noGrp="1"/>
          </p:cNvSpPr>
          <p:nvPr>
            <p:ph type="body" idx="1"/>
          </p:nvPr>
        </p:nvSpPr>
        <p:spPr>
          <a:xfrm>
            <a:off x="406400" y="1642533"/>
            <a:ext cx="6299100" cy="6108600"/>
          </a:xfrm>
          <a:prstGeom prst="rect">
            <a:avLst/>
          </a:prstGeom>
          <a:noFill/>
          <a:ln>
            <a:noFill/>
          </a:ln>
        </p:spPr>
        <p:txBody>
          <a:bodyPr spcFirstLastPara="1" wrap="square" lIns="91425" tIns="91425" rIns="91425" bIns="91425" anchor="t" anchorCtr="0">
            <a:noAutofit/>
          </a:bodyPr>
          <a:lstStyle>
            <a:lvl1pPr marL="457200" marR="0" lvl="0" indent="-415290" algn="l">
              <a:lnSpc>
                <a:spcPct val="100000"/>
              </a:lnSpc>
              <a:spcBef>
                <a:spcPts val="2800"/>
              </a:spcBef>
              <a:spcAft>
                <a:spcPts val="0"/>
              </a:spcAft>
              <a:buClr>
                <a:schemeClr val="accent1"/>
              </a:buClr>
              <a:buSzPts val="2940"/>
              <a:buFont typeface="Avenir"/>
              <a:buChar char="▸"/>
              <a:defRPr sz="2800" b="0" i="0" u="none" strike="noStrike" cap="none">
                <a:solidFill>
                  <a:srgbClr val="838787"/>
                </a:solidFill>
                <a:latin typeface="Avenir"/>
                <a:ea typeface="Avenir"/>
                <a:cs typeface="Avenir"/>
                <a:sym typeface="Avenir"/>
              </a:defRPr>
            </a:lvl1pPr>
            <a:lvl2pPr marL="914400" marR="0" lvl="1" indent="-415290" algn="l">
              <a:lnSpc>
                <a:spcPct val="100000"/>
              </a:lnSpc>
              <a:spcBef>
                <a:spcPts val="2800"/>
              </a:spcBef>
              <a:spcAft>
                <a:spcPts val="0"/>
              </a:spcAft>
              <a:buClr>
                <a:schemeClr val="accent1"/>
              </a:buClr>
              <a:buSzPts val="2940"/>
              <a:buFont typeface="Avenir"/>
              <a:buChar char="▸"/>
              <a:defRPr sz="2800" b="0" i="0" u="none" strike="noStrike" cap="none">
                <a:solidFill>
                  <a:srgbClr val="838787"/>
                </a:solidFill>
                <a:latin typeface="Avenir"/>
                <a:ea typeface="Avenir"/>
                <a:cs typeface="Avenir"/>
                <a:sym typeface="Avenir"/>
              </a:defRPr>
            </a:lvl2pPr>
            <a:lvl3pPr marL="1371600" marR="0" lvl="2" indent="-415289" algn="l">
              <a:lnSpc>
                <a:spcPct val="100000"/>
              </a:lnSpc>
              <a:spcBef>
                <a:spcPts val="2800"/>
              </a:spcBef>
              <a:spcAft>
                <a:spcPts val="0"/>
              </a:spcAft>
              <a:buClr>
                <a:schemeClr val="accent1"/>
              </a:buClr>
              <a:buSzPts val="2940"/>
              <a:buFont typeface="Avenir"/>
              <a:buChar char="▸"/>
              <a:defRPr sz="2800" b="0" i="0" u="none" strike="noStrike" cap="none">
                <a:solidFill>
                  <a:srgbClr val="838787"/>
                </a:solidFill>
                <a:latin typeface="Avenir"/>
                <a:ea typeface="Avenir"/>
                <a:cs typeface="Avenir"/>
                <a:sym typeface="Avenir"/>
              </a:defRPr>
            </a:lvl3pPr>
            <a:lvl4pPr marL="1828800" marR="0" lvl="3" indent="-415289" algn="l">
              <a:lnSpc>
                <a:spcPct val="100000"/>
              </a:lnSpc>
              <a:spcBef>
                <a:spcPts val="2800"/>
              </a:spcBef>
              <a:spcAft>
                <a:spcPts val="0"/>
              </a:spcAft>
              <a:buClr>
                <a:schemeClr val="accent1"/>
              </a:buClr>
              <a:buSzPts val="2940"/>
              <a:buFont typeface="Avenir"/>
              <a:buChar char="▸"/>
              <a:defRPr sz="2800" b="0" i="0" u="none" strike="noStrike" cap="none">
                <a:solidFill>
                  <a:srgbClr val="838787"/>
                </a:solidFill>
                <a:latin typeface="Avenir"/>
                <a:ea typeface="Avenir"/>
                <a:cs typeface="Avenir"/>
                <a:sym typeface="Avenir"/>
              </a:defRPr>
            </a:lvl4pPr>
            <a:lvl5pPr marL="2286000" marR="0" lvl="4" indent="-415289" algn="l">
              <a:lnSpc>
                <a:spcPct val="100000"/>
              </a:lnSpc>
              <a:spcBef>
                <a:spcPts val="2800"/>
              </a:spcBef>
              <a:spcAft>
                <a:spcPts val="0"/>
              </a:spcAft>
              <a:buClr>
                <a:schemeClr val="accent1"/>
              </a:buClr>
              <a:buSzPts val="2940"/>
              <a:buFont typeface="Avenir"/>
              <a:buChar char="▸"/>
              <a:defRPr sz="28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52" name="Google Shape;52;p24"/>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222222"/>
        </a:solid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body" idx="1"/>
          </p:nvPr>
        </p:nvSpPr>
        <p:spPr>
          <a:xfrm>
            <a:off x="406400" y="1524000"/>
            <a:ext cx="12192000" cy="6108600"/>
          </a:xfrm>
          <a:prstGeom prst="rect">
            <a:avLst/>
          </a:prstGeom>
          <a:noFill/>
          <a:ln>
            <a:noFill/>
          </a:ln>
        </p:spPr>
        <p:txBody>
          <a:bodyPr spcFirstLastPara="1" wrap="square" lIns="91425" tIns="91425" rIns="91425" bIns="91425" anchor="t" anchorCtr="0">
            <a:noAutofit/>
          </a:bodyPr>
          <a:lstStyle>
            <a:lvl1pPr marL="457200" marR="0" lvl="0"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1pPr>
            <a:lvl2pPr marL="914400" marR="0" lvl="1"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55" name="Google Shape;55;p25"/>
          <p:cNvSpPr txBox="1"/>
          <p:nvPr/>
        </p:nvSpPr>
        <p:spPr>
          <a:xfrm>
            <a:off x="406400" y="740833"/>
            <a:ext cx="62991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TITLE TEXT</a:t>
            </a:r>
            <a:endParaRPr sz="1400" b="0" i="0" u="none" strike="noStrike" cap="none">
              <a:solidFill>
                <a:srgbClr val="000000"/>
              </a:solidFill>
              <a:latin typeface="Arial"/>
              <a:ea typeface="Arial"/>
              <a:cs typeface="Arial"/>
              <a:sym typeface="Arial"/>
            </a:endParaRPr>
          </a:p>
        </p:txBody>
      </p:sp>
      <p:sp>
        <p:nvSpPr>
          <p:cNvPr id="56" name="Google Shape;56;p25"/>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hoto - 3 Up">
  <p:cSld name="Photo - 3 Up">
    <p:bg>
      <p:bgPr>
        <a:solidFill>
          <a:srgbClr val="222222"/>
        </a:solidFill>
        <a:effectLst/>
      </p:bgPr>
    </p:bg>
    <p:spTree>
      <p:nvGrpSpPr>
        <p:cNvPr id="1" name="Shape 57"/>
        <p:cNvGrpSpPr/>
        <p:nvPr/>
      </p:nvGrpSpPr>
      <p:grpSpPr>
        <a:xfrm>
          <a:off x="0" y="0"/>
          <a:ext cx="0" cy="0"/>
          <a:chOff x="0" y="0"/>
          <a:chExt cx="0" cy="0"/>
        </a:xfrm>
      </p:grpSpPr>
      <p:sp>
        <p:nvSpPr>
          <p:cNvPr id="58" name="Google Shape;58;p26"/>
          <p:cNvSpPr>
            <a:spLocks noGrp="1"/>
          </p:cNvSpPr>
          <p:nvPr>
            <p:ph type="pic" idx="2"/>
          </p:nvPr>
        </p:nvSpPr>
        <p:spPr>
          <a:xfrm>
            <a:off x="6503154" y="0"/>
            <a:ext cx="6502500" cy="4864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59" name="Google Shape;59;p26"/>
          <p:cNvSpPr>
            <a:spLocks noGrp="1"/>
          </p:cNvSpPr>
          <p:nvPr>
            <p:ph type="pic" idx="3"/>
          </p:nvPr>
        </p:nvSpPr>
        <p:spPr>
          <a:xfrm>
            <a:off x="6502400" y="4902200"/>
            <a:ext cx="6502500" cy="4864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60" name="Google Shape;60;p26"/>
          <p:cNvSpPr>
            <a:spLocks noGrp="1"/>
          </p:cNvSpPr>
          <p:nvPr>
            <p:ph type="pic" idx="4"/>
          </p:nvPr>
        </p:nvSpPr>
        <p:spPr>
          <a:xfrm>
            <a:off x="0" y="0"/>
            <a:ext cx="64686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61" name="Google Shape;61;p26"/>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rgbClr val="222222"/>
        </a:solidFill>
        <a:effectLst/>
      </p:bgPr>
    </p:bg>
    <p:spTree>
      <p:nvGrpSpPr>
        <p:cNvPr id="1" name="Shape 62"/>
        <p:cNvGrpSpPr/>
        <p:nvPr/>
      </p:nvGrpSpPr>
      <p:grpSpPr>
        <a:xfrm>
          <a:off x="0" y="0"/>
          <a:ext cx="0" cy="0"/>
          <a:chOff x="0" y="0"/>
          <a:chExt cx="0" cy="0"/>
        </a:xfrm>
      </p:grpSpPr>
      <p:cxnSp>
        <p:nvCxnSpPr>
          <p:cNvPr id="63" name="Google Shape;63;p27"/>
          <p:cNvCxnSpPr/>
          <p:nvPr/>
        </p:nvCxnSpPr>
        <p:spPr>
          <a:xfrm rot="10800000" flipH="1">
            <a:off x="406400" y="993123"/>
            <a:ext cx="12192000" cy="300"/>
          </a:xfrm>
          <a:prstGeom prst="straightConnector1">
            <a:avLst/>
          </a:prstGeom>
          <a:noFill/>
          <a:ln w="25400" cap="flat" cmpd="sng">
            <a:solidFill>
              <a:srgbClr val="A6AAA9"/>
            </a:solidFill>
            <a:prstDash val="solid"/>
            <a:miter lim="400000"/>
            <a:headEnd type="none" w="sm" len="sm"/>
            <a:tailEnd type="none" w="sm" len="sm"/>
          </a:ln>
        </p:spPr>
      </p:cxnSp>
      <p:sp>
        <p:nvSpPr>
          <p:cNvPr id="64" name="Google Shape;64;p27"/>
          <p:cNvSpPr/>
          <p:nvPr/>
        </p:nvSpPr>
        <p:spPr>
          <a:xfrm>
            <a:off x="469900" y="2362200"/>
            <a:ext cx="12065100" cy="5229300"/>
          </a:xfrm>
          <a:custGeom>
            <a:avLst/>
            <a:gdLst/>
            <a:ahLst/>
            <a:cxnLst/>
            <a:rect l="l" t="t" r="r" b="b"/>
            <a:pathLst>
              <a:path w="120000" h="120000" extrusionOk="0">
                <a:moveTo>
                  <a:pt x="1244" y="0"/>
                </a:moveTo>
                <a:cubicBezTo>
                  <a:pt x="555" y="0"/>
                  <a:pt x="0" y="1288"/>
                  <a:pt x="0" y="2866"/>
                </a:cubicBezTo>
                <a:lnTo>
                  <a:pt x="0" y="104383"/>
                </a:lnTo>
                <a:cubicBezTo>
                  <a:pt x="0" y="105961"/>
                  <a:pt x="555" y="107250"/>
                  <a:pt x="1244" y="107250"/>
                </a:cubicBezTo>
                <a:lnTo>
                  <a:pt x="95711" y="107250"/>
                </a:lnTo>
                <a:lnTo>
                  <a:pt x="99166" y="120000"/>
                </a:lnTo>
                <a:lnTo>
                  <a:pt x="102616" y="107250"/>
                </a:lnTo>
                <a:lnTo>
                  <a:pt x="118755" y="107250"/>
                </a:lnTo>
                <a:cubicBezTo>
                  <a:pt x="119444" y="107250"/>
                  <a:pt x="120000" y="105961"/>
                  <a:pt x="120000" y="104383"/>
                </a:cubicBezTo>
                <a:lnTo>
                  <a:pt x="120000" y="2866"/>
                </a:lnTo>
                <a:cubicBezTo>
                  <a:pt x="120000" y="1288"/>
                  <a:pt x="119444" y="0"/>
                  <a:pt x="118755" y="0"/>
                </a:cubicBezTo>
                <a:lnTo>
                  <a:pt x="1244" y="0"/>
                </a:lnTo>
                <a:close/>
              </a:path>
            </a:pathLst>
          </a:custGeom>
          <a:solidFill>
            <a:schemeClr val="accent5"/>
          </a:solidFill>
          <a:ln>
            <a:noFill/>
          </a:ln>
        </p:spPr>
        <p:txBody>
          <a:bodyPr spcFirstLastPara="1" wrap="square" lIns="50800" tIns="50800" rIns="50800" bIns="50800" anchor="ctr" anchorCtr="0">
            <a:noAutofit/>
          </a:bodyPr>
          <a:lstStyle/>
          <a:p>
            <a:pPr marL="0" marR="0" lvl="0" indent="0" algn="ctr" rtl="0">
              <a:lnSpc>
                <a:spcPct val="80000"/>
              </a:lnSpc>
              <a:spcBef>
                <a:spcPts val="0"/>
              </a:spcBef>
              <a:spcAft>
                <a:spcPts val="0"/>
              </a:spcAft>
              <a:buClr>
                <a:srgbClr val="FFFFFF"/>
              </a:buClr>
              <a:buSzPts val="2000"/>
              <a:buFont typeface="Arial"/>
              <a:buNone/>
            </a:pPr>
            <a:endParaRPr sz="2000" b="0" i="0" u="none" strike="noStrike" cap="none">
              <a:solidFill>
                <a:srgbClr val="838787"/>
              </a:solidFill>
              <a:latin typeface="Avenir"/>
              <a:ea typeface="Avenir"/>
              <a:cs typeface="Avenir"/>
              <a:sym typeface="Avenir"/>
            </a:endParaRPr>
          </a:p>
        </p:txBody>
      </p:sp>
      <p:sp>
        <p:nvSpPr>
          <p:cNvPr id="65" name="Google Shape;65;p27"/>
          <p:cNvSpPr txBox="1">
            <a:spLocks noGrp="1"/>
          </p:cNvSpPr>
          <p:nvPr>
            <p:ph type="body" idx="1"/>
          </p:nvPr>
        </p:nvSpPr>
        <p:spPr>
          <a:xfrm>
            <a:off x="889000" y="2908300"/>
            <a:ext cx="11226900" cy="1297800"/>
          </a:xfrm>
          <a:prstGeom prst="rect">
            <a:avLst/>
          </a:prstGeom>
          <a:noFill/>
          <a:ln>
            <a:noFill/>
          </a:ln>
        </p:spPr>
        <p:txBody>
          <a:bodyPr spcFirstLastPara="1" wrap="square" lIns="91425" tIns="91425" rIns="91425" bIns="91425" anchor="t" anchorCtr="0">
            <a:noAutofit/>
          </a:bodyPr>
          <a:lstStyle>
            <a:lvl1pPr marL="457200" marR="0" lvl="0" indent="-228600" algn="l">
              <a:lnSpc>
                <a:spcPct val="80000"/>
              </a:lnSpc>
              <a:spcBef>
                <a:spcPts val="0"/>
              </a:spcBef>
              <a:spcAft>
                <a:spcPts val="0"/>
              </a:spcAft>
              <a:buClr>
                <a:srgbClr val="FFFFFF"/>
              </a:buClr>
              <a:buSzPts val="9400"/>
              <a:buFont typeface="Avenir"/>
              <a:buNone/>
              <a:defRPr sz="9400" b="0" i="0" u="none" strike="noStrike" cap="none">
                <a:solidFill>
                  <a:srgbClr val="FFFFFF"/>
                </a:solidFill>
                <a:latin typeface="Arial"/>
                <a:ea typeface="Arial"/>
                <a:cs typeface="Arial"/>
                <a:sym typeface="Arial"/>
              </a:defRPr>
            </a:lvl1pPr>
            <a:lvl2pPr marL="914400" marR="0" lvl="1"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66" name="Google Shape;66;p27"/>
          <p:cNvSpPr txBox="1">
            <a:spLocks noGrp="1"/>
          </p:cNvSpPr>
          <p:nvPr>
            <p:ph type="body" idx="2"/>
          </p:nvPr>
        </p:nvSpPr>
        <p:spPr>
          <a:xfrm>
            <a:off x="406400" y="7789333"/>
            <a:ext cx="12192000" cy="863700"/>
          </a:xfrm>
          <a:prstGeom prst="rect">
            <a:avLst/>
          </a:prstGeom>
          <a:noFill/>
          <a:ln>
            <a:noFill/>
          </a:ln>
        </p:spPr>
        <p:txBody>
          <a:bodyPr spcFirstLastPara="1" wrap="square" lIns="91425" tIns="91425" rIns="91425" bIns="91425" anchor="t" anchorCtr="0">
            <a:noAutofit/>
          </a:bodyPr>
          <a:lstStyle>
            <a:lvl1pPr marL="457200" marR="0" lvl="0" indent="-228600" algn="r">
              <a:lnSpc>
                <a:spcPct val="80000"/>
              </a:lnSpc>
              <a:spcBef>
                <a:spcPts val="0"/>
              </a:spcBef>
              <a:spcAft>
                <a:spcPts val="0"/>
              </a:spcAft>
              <a:buClr>
                <a:srgbClr val="838787"/>
              </a:buClr>
              <a:buSzPts val="6000"/>
              <a:buFont typeface="Avenir"/>
              <a:buNone/>
              <a:defRPr sz="6000" b="0" i="0" u="none" strike="noStrike" cap="none">
                <a:solidFill>
                  <a:srgbClr val="838787"/>
                </a:solidFill>
                <a:latin typeface="Arial"/>
                <a:ea typeface="Arial"/>
                <a:cs typeface="Arial"/>
                <a:sym typeface="Arial"/>
              </a:defRPr>
            </a:lvl1pPr>
            <a:lvl2pPr marL="914400" marR="0" lvl="1"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67" name="Google Shape;67;p27"/>
          <p:cNvSpPr txBox="1">
            <a:spLocks noGrp="1"/>
          </p:cNvSpPr>
          <p:nvPr>
            <p:ph type="body" idx="3"/>
          </p:nvPr>
        </p:nvSpPr>
        <p:spPr>
          <a:xfrm>
            <a:off x="406400" y="457200"/>
            <a:ext cx="11175900" cy="457200"/>
          </a:xfrm>
          <a:prstGeom prst="rect">
            <a:avLst/>
          </a:prstGeom>
          <a:noFill/>
          <a:ln>
            <a:noFill/>
          </a:ln>
        </p:spPr>
        <p:txBody>
          <a:bodyPr spcFirstLastPara="1" wrap="square" lIns="91425" tIns="91425" rIns="91425" bIns="91425" anchor="b" anchorCtr="0">
            <a:noAutofit/>
          </a:bodyPr>
          <a:lstStyle>
            <a:lvl1pPr marL="457200" marR="0" lvl="0" indent="-228600" algn="l">
              <a:lnSpc>
                <a:spcPct val="80000"/>
              </a:lnSpc>
              <a:spcBef>
                <a:spcPts val="0"/>
              </a:spcBef>
              <a:spcAft>
                <a:spcPts val="0"/>
              </a:spcAft>
              <a:buClr>
                <a:srgbClr val="838787"/>
              </a:buClr>
              <a:buSzPts val="2400"/>
              <a:buFont typeface="Avenir"/>
              <a:buNone/>
              <a:defRPr sz="2400" b="0" i="0" u="none" strike="noStrike" cap="none">
                <a:solidFill>
                  <a:srgbClr val="838787"/>
                </a:solidFill>
                <a:latin typeface="Arial"/>
                <a:ea typeface="Arial"/>
                <a:cs typeface="Arial"/>
                <a:sym typeface="Arial"/>
              </a:defRPr>
            </a:lvl1pPr>
            <a:lvl2pPr marL="914400" marR="0" lvl="1"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68" name="Google Shape;68;p27"/>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Alt">
  <p:cSld name="Quote Alt">
    <p:bg>
      <p:bgPr>
        <a:solidFill>
          <a:schemeClr val="accent1"/>
        </a:solidFill>
        <a:effectLst/>
      </p:bgPr>
    </p:bg>
    <p:spTree>
      <p:nvGrpSpPr>
        <p:cNvPr id="1" name="Shape 69"/>
        <p:cNvGrpSpPr/>
        <p:nvPr/>
      </p:nvGrpSpPr>
      <p:grpSpPr>
        <a:xfrm>
          <a:off x="0" y="0"/>
          <a:ext cx="0" cy="0"/>
          <a:chOff x="0" y="0"/>
          <a:chExt cx="0" cy="0"/>
        </a:xfrm>
      </p:grpSpPr>
      <p:sp>
        <p:nvSpPr>
          <p:cNvPr id="70" name="Google Shape;70;p28"/>
          <p:cNvSpPr txBox="1">
            <a:spLocks noGrp="1"/>
          </p:cNvSpPr>
          <p:nvPr>
            <p:ph type="body" idx="1"/>
          </p:nvPr>
        </p:nvSpPr>
        <p:spPr>
          <a:xfrm>
            <a:off x="5892800" y="2641600"/>
            <a:ext cx="6705600" cy="2502000"/>
          </a:xfrm>
          <a:prstGeom prst="rect">
            <a:avLst/>
          </a:prstGeom>
          <a:noFill/>
          <a:ln>
            <a:noFill/>
          </a:ln>
        </p:spPr>
        <p:txBody>
          <a:bodyPr spcFirstLastPara="1" wrap="square" lIns="91425" tIns="91425" rIns="91425" bIns="91425" anchor="t" anchorCtr="0">
            <a:noAutofit/>
          </a:bodyPr>
          <a:lstStyle>
            <a:lvl1pPr marL="457200" marR="0" lvl="0" indent="-228600" algn="l">
              <a:lnSpc>
                <a:spcPct val="80000"/>
              </a:lnSpc>
              <a:spcBef>
                <a:spcPts val="0"/>
              </a:spcBef>
              <a:spcAft>
                <a:spcPts val="0"/>
              </a:spcAft>
              <a:buClr>
                <a:srgbClr val="FFFFFF"/>
              </a:buClr>
              <a:buSzPts val="9400"/>
              <a:buFont typeface="Avenir"/>
              <a:buNone/>
              <a:defRPr sz="9400" b="0" i="0" u="none" strike="noStrike" cap="none">
                <a:solidFill>
                  <a:srgbClr val="FFFFFF"/>
                </a:solidFill>
                <a:latin typeface="Arial"/>
                <a:ea typeface="Arial"/>
                <a:cs typeface="Arial"/>
                <a:sym typeface="Arial"/>
              </a:defRPr>
            </a:lvl1pPr>
            <a:lvl2pPr marL="914400" marR="0" lvl="1"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71" name="Google Shape;71;p28"/>
          <p:cNvSpPr>
            <a:spLocks noGrp="1"/>
          </p:cNvSpPr>
          <p:nvPr>
            <p:ph type="pic" idx="2"/>
          </p:nvPr>
        </p:nvSpPr>
        <p:spPr>
          <a:xfrm>
            <a:off x="0" y="0"/>
            <a:ext cx="54864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72" name="Google Shape;72;p28"/>
          <p:cNvSpPr txBox="1">
            <a:spLocks noGrp="1"/>
          </p:cNvSpPr>
          <p:nvPr>
            <p:ph type="body" idx="3"/>
          </p:nvPr>
        </p:nvSpPr>
        <p:spPr>
          <a:xfrm>
            <a:off x="5892800" y="7789333"/>
            <a:ext cx="6705600" cy="8637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rgbClr val="232323"/>
              </a:buClr>
              <a:buSzPts val="6000"/>
              <a:buFont typeface="Avenir"/>
              <a:buNone/>
              <a:defRPr sz="6000" b="0" i="0" u="none" strike="noStrike" cap="none">
                <a:solidFill>
                  <a:srgbClr val="232323"/>
                </a:solidFill>
                <a:latin typeface="Arial"/>
                <a:ea typeface="Arial"/>
                <a:cs typeface="Arial"/>
                <a:sym typeface="Arial"/>
              </a:defRPr>
            </a:lvl1pPr>
            <a:lvl2pPr marL="914400" marR="0" lvl="1"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73" name="Google Shape;73;p28"/>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22222"/>
        </a:solidFill>
        <a:effectLst/>
      </p:bgPr>
    </p:bg>
    <p:spTree>
      <p:nvGrpSpPr>
        <p:cNvPr id="1" name="Shape 74"/>
        <p:cNvGrpSpPr/>
        <p:nvPr/>
      </p:nvGrpSpPr>
      <p:grpSpPr>
        <a:xfrm>
          <a:off x="0" y="0"/>
          <a:ext cx="0" cy="0"/>
          <a:chOff x="0" y="0"/>
          <a:chExt cx="0" cy="0"/>
        </a:xfrm>
      </p:grpSpPr>
      <p:sp>
        <p:nvSpPr>
          <p:cNvPr id="75" name="Google Shape;75;p29"/>
          <p:cNvSpPr>
            <a:spLocks noGrp="1"/>
          </p:cNvSpPr>
          <p:nvPr>
            <p:ph type="pic" idx="2"/>
          </p:nvPr>
        </p:nvSpPr>
        <p:spPr>
          <a:xfrm>
            <a:off x="0" y="0"/>
            <a:ext cx="130047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76" name="Google Shape;76;p29"/>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rgbClr val="222222"/>
        </a:solidFill>
        <a:effectLst/>
      </p:bgPr>
    </p:bg>
    <p:spTree>
      <p:nvGrpSpPr>
        <p:cNvPr id="1" name="Shape 77"/>
        <p:cNvGrpSpPr/>
        <p:nvPr/>
      </p:nvGrpSpPr>
      <p:grpSpPr>
        <a:xfrm>
          <a:off x="0" y="0"/>
          <a:ext cx="0" cy="0"/>
          <a:chOff x="0" y="0"/>
          <a:chExt cx="0" cy="0"/>
        </a:xfrm>
      </p:grpSpPr>
      <p:sp>
        <p:nvSpPr>
          <p:cNvPr id="78" name="Google Shape;78;p30"/>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Alt" type="tx">
  <p:cSld name="TITLE_AND_BODY">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06400" y="588433"/>
            <a:ext cx="12192000" cy="7239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17" name="Google Shape;17;p16"/>
          <p:cNvSpPr txBox="1">
            <a:spLocks noGrp="1"/>
          </p:cNvSpPr>
          <p:nvPr>
            <p:ph type="body" idx="1"/>
          </p:nvPr>
        </p:nvSpPr>
        <p:spPr>
          <a:xfrm>
            <a:off x="406400" y="1507066"/>
            <a:ext cx="12192000" cy="6108600"/>
          </a:xfrm>
          <a:prstGeom prst="rect">
            <a:avLst/>
          </a:prstGeom>
          <a:noFill/>
          <a:ln>
            <a:noFill/>
          </a:ln>
        </p:spPr>
        <p:txBody>
          <a:bodyPr spcFirstLastPara="1" wrap="square" lIns="91425" tIns="91425" rIns="91425" bIns="91425" anchor="t" anchorCtr="0">
            <a:noAutofit/>
          </a:bodyPr>
          <a:lstStyle>
            <a:lvl1pPr marL="457200" marR="0" lvl="0" indent="-455294" algn="l">
              <a:lnSpc>
                <a:spcPct val="100000"/>
              </a:lnSpc>
              <a:spcBef>
                <a:spcPts val="2800"/>
              </a:spcBef>
              <a:spcAft>
                <a:spcPts val="0"/>
              </a:spcAft>
              <a:buClr>
                <a:schemeClr val="accent1"/>
              </a:buClr>
              <a:buSzPts val="3570"/>
              <a:buFont typeface="Avenir"/>
              <a:buChar char="▸"/>
              <a:defRPr sz="3400" b="0" i="0" u="none" strike="noStrike" cap="none">
                <a:solidFill>
                  <a:srgbClr val="222222"/>
                </a:solidFill>
                <a:latin typeface="Avenir"/>
                <a:ea typeface="Avenir"/>
                <a:cs typeface="Avenir"/>
                <a:sym typeface="Avenir"/>
              </a:defRPr>
            </a:lvl1pPr>
            <a:lvl2pPr marL="914400" marR="0" lvl="1" indent="-455294" algn="l">
              <a:lnSpc>
                <a:spcPct val="100000"/>
              </a:lnSpc>
              <a:spcBef>
                <a:spcPts val="2800"/>
              </a:spcBef>
              <a:spcAft>
                <a:spcPts val="0"/>
              </a:spcAft>
              <a:buClr>
                <a:schemeClr val="accent1"/>
              </a:buClr>
              <a:buSzPts val="3570"/>
              <a:buFont typeface="Avenir"/>
              <a:buChar char="▸"/>
              <a:defRPr sz="3400" b="0" i="0" u="none" strike="noStrike" cap="none">
                <a:solidFill>
                  <a:srgbClr val="222222"/>
                </a:solidFill>
                <a:latin typeface="Avenir"/>
                <a:ea typeface="Avenir"/>
                <a:cs typeface="Avenir"/>
                <a:sym typeface="Avenir"/>
              </a:defRPr>
            </a:lvl2pPr>
            <a:lvl3pPr marL="1371600" marR="0" lvl="2" indent="-455294" algn="l">
              <a:lnSpc>
                <a:spcPct val="100000"/>
              </a:lnSpc>
              <a:spcBef>
                <a:spcPts val="2800"/>
              </a:spcBef>
              <a:spcAft>
                <a:spcPts val="0"/>
              </a:spcAft>
              <a:buClr>
                <a:schemeClr val="accent1"/>
              </a:buClr>
              <a:buSzPts val="3570"/>
              <a:buFont typeface="Avenir"/>
              <a:buChar char="▸"/>
              <a:defRPr sz="3400" b="0" i="0" u="none" strike="noStrike" cap="none">
                <a:solidFill>
                  <a:srgbClr val="222222"/>
                </a:solidFill>
                <a:latin typeface="Avenir"/>
                <a:ea typeface="Avenir"/>
                <a:cs typeface="Avenir"/>
                <a:sym typeface="Avenir"/>
              </a:defRPr>
            </a:lvl3pPr>
            <a:lvl4pPr marL="1828800" marR="0" lvl="3" indent="-455294" algn="l">
              <a:lnSpc>
                <a:spcPct val="100000"/>
              </a:lnSpc>
              <a:spcBef>
                <a:spcPts val="2800"/>
              </a:spcBef>
              <a:spcAft>
                <a:spcPts val="0"/>
              </a:spcAft>
              <a:buClr>
                <a:schemeClr val="accent1"/>
              </a:buClr>
              <a:buSzPts val="3570"/>
              <a:buFont typeface="Avenir"/>
              <a:buChar char="▸"/>
              <a:defRPr sz="3400" b="0" i="0" u="none" strike="noStrike" cap="none">
                <a:solidFill>
                  <a:srgbClr val="222222"/>
                </a:solidFill>
                <a:latin typeface="Avenir"/>
                <a:ea typeface="Avenir"/>
                <a:cs typeface="Avenir"/>
                <a:sym typeface="Avenir"/>
              </a:defRPr>
            </a:lvl4pPr>
            <a:lvl5pPr marL="2286000" marR="0" lvl="4" indent="-455295" algn="l">
              <a:lnSpc>
                <a:spcPct val="100000"/>
              </a:lnSpc>
              <a:spcBef>
                <a:spcPts val="2800"/>
              </a:spcBef>
              <a:spcAft>
                <a:spcPts val="0"/>
              </a:spcAft>
              <a:buClr>
                <a:schemeClr val="accent1"/>
              </a:buClr>
              <a:buSzPts val="3570"/>
              <a:buFont typeface="Avenir"/>
              <a:buChar char="▸"/>
              <a:defRPr sz="3400" b="0" i="0" u="none" strike="noStrike" cap="none">
                <a:solidFill>
                  <a:srgbClr val="222222"/>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18" name="Google Shape;18;p16"/>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Alt">
  <p:cSld name="Blank Alt">
    <p:spTree>
      <p:nvGrpSpPr>
        <p:cNvPr id="1" name="Shape 19"/>
        <p:cNvGrpSpPr/>
        <p:nvPr/>
      </p:nvGrpSpPr>
      <p:grpSpPr>
        <a:xfrm>
          <a:off x="0" y="0"/>
          <a:ext cx="0" cy="0"/>
          <a:chOff x="0" y="0"/>
          <a:chExt cx="0" cy="0"/>
        </a:xfrm>
      </p:grpSpPr>
      <p:sp>
        <p:nvSpPr>
          <p:cNvPr id="20" name="Google Shape;20;p17"/>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bg>
      <p:bgPr>
        <a:solidFill>
          <a:srgbClr val="222222"/>
        </a:solidFill>
        <a:effectLst/>
      </p:bgPr>
    </p:bg>
    <p:spTree>
      <p:nvGrpSpPr>
        <p:cNvPr id="1" name="Shape 21"/>
        <p:cNvGrpSpPr/>
        <p:nvPr/>
      </p:nvGrpSpPr>
      <p:grpSpPr>
        <a:xfrm>
          <a:off x="0" y="0"/>
          <a:ext cx="0" cy="0"/>
          <a:chOff x="0" y="0"/>
          <a:chExt cx="0" cy="0"/>
        </a:xfrm>
      </p:grpSpPr>
      <p:sp>
        <p:nvSpPr>
          <p:cNvPr id="22" name="Google Shape;22;p18"/>
          <p:cNvSpPr>
            <a:spLocks noGrp="1"/>
          </p:cNvSpPr>
          <p:nvPr>
            <p:ph type="pic" idx="2"/>
          </p:nvPr>
        </p:nvSpPr>
        <p:spPr>
          <a:xfrm>
            <a:off x="0" y="0"/>
            <a:ext cx="130047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cxnSp>
        <p:nvCxnSpPr>
          <p:cNvPr id="23" name="Google Shape;23;p18"/>
          <p:cNvCxnSpPr/>
          <p:nvPr/>
        </p:nvCxnSpPr>
        <p:spPr>
          <a:xfrm rot="10800000" flipH="1">
            <a:off x="406400" y="6140857"/>
            <a:ext cx="12192000" cy="300"/>
          </a:xfrm>
          <a:prstGeom prst="straightConnector1">
            <a:avLst/>
          </a:prstGeom>
          <a:noFill/>
          <a:ln w="38100" cap="flat" cmpd="sng">
            <a:solidFill>
              <a:srgbClr val="A6AAA9"/>
            </a:solidFill>
            <a:prstDash val="solid"/>
            <a:round/>
            <a:headEnd type="none" w="sm" len="sm"/>
            <a:tailEnd type="none" w="sm" len="sm"/>
          </a:ln>
        </p:spPr>
      </p:cxnSp>
      <p:sp>
        <p:nvSpPr>
          <p:cNvPr id="24" name="Google Shape;24;p18"/>
          <p:cNvSpPr txBox="1">
            <a:spLocks noGrp="1"/>
          </p:cNvSpPr>
          <p:nvPr>
            <p:ph type="title"/>
          </p:nvPr>
        </p:nvSpPr>
        <p:spPr>
          <a:xfrm>
            <a:off x="406400" y="6426200"/>
            <a:ext cx="12192000" cy="27051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rgbClr val="E7253A"/>
              </a:buClr>
              <a:buSzPts val="17000"/>
              <a:buFont typeface="Arial"/>
              <a:buNone/>
              <a:defRPr sz="17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25" name="Google Shape;25;p18"/>
          <p:cNvSpPr txBox="1">
            <a:spLocks noGrp="1"/>
          </p:cNvSpPr>
          <p:nvPr>
            <p:ph type="body" idx="1"/>
          </p:nvPr>
        </p:nvSpPr>
        <p:spPr>
          <a:xfrm>
            <a:off x="406400" y="4267200"/>
            <a:ext cx="12192000" cy="1803300"/>
          </a:xfrm>
          <a:prstGeom prst="rect">
            <a:avLst/>
          </a:prstGeom>
          <a:noFill/>
          <a:ln>
            <a:noFill/>
          </a:ln>
        </p:spPr>
        <p:txBody>
          <a:bodyPr spcFirstLastPara="1" wrap="square" lIns="91425" tIns="91425" rIns="91425" bIns="91425" anchor="b" anchorCtr="0">
            <a:noAutofit/>
          </a:bodyPr>
          <a:lstStyle>
            <a:lvl1pPr marL="457200" marR="0" lvl="0"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1pPr>
            <a:lvl2pPr marL="914400" marR="0" lvl="1"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2pPr>
            <a:lvl3pPr marL="1371600" marR="0" lvl="2"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3pPr>
            <a:lvl4pPr marL="1828800" marR="0" lvl="3"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4pPr>
            <a:lvl5pPr marL="2286000" marR="0" lvl="4"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26" name="Google Shape;26;p18"/>
          <p:cNvSpPr txBox="1">
            <a:spLocks noGrp="1"/>
          </p:cNvSpPr>
          <p:nvPr>
            <p:ph type="sldNum" idx="12"/>
          </p:nvPr>
        </p:nvSpPr>
        <p:spPr>
          <a:xfrm>
            <a:off x="12194440"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Subtitle Alt">
  <p:cSld name="Title &amp; Subtitle Alt">
    <p:spTree>
      <p:nvGrpSpPr>
        <p:cNvPr id="1" name="Shape 27"/>
        <p:cNvGrpSpPr/>
        <p:nvPr/>
      </p:nvGrpSpPr>
      <p:grpSpPr>
        <a:xfrm>
          <a:off x="0" y="0"/>
          <a:ext cx="0" cy="0"/>
          <a:chOff x="0" y="0"/>
          <a:chExt cx="0" cy="0"/>
        </a:xfrm>
      </p:grpSpPr>
      <p:cxnSp>
        <p:nvCxnSpPr>
          <p:cNvPr id="28" name="Google Shape;28;p19"/>
          <p:cNvCxnSpPr/>
          <p:nvPr/>
        </p:nvCxnSpPr>
        <p:spPr>
          <a:xfrm rot="10800000" flipH="1">
            <a:off x="406400" y="6140857"/>
            <a:ext cx="12192000" cy="300"/>
          </a:xfrm>
          <a:prstGeom prst="straightConnector1">
            <a:avLst/>
          </a:prstGeom>
          <a:noFill/>
          <a:ln w="38100" cap="flat" cmpd="sng">
            <a:solidFill>
              <a:srgbClr val="222222"/>
            </a:solidFill>
            <a:prstDash val="solid"/>
            <a:miter lim="400000"/>
            <a:headEnd type="none" w="sm" len="sm"/>
            <a:tailEnd type="none" w="sm" len="sm"/>
          </a:ln>
        </p:spPr>
      </p:cxnSp>
      <p:sp>
        <p:nvSpPr>
          <p:cNvPr id="29" name="Google Shape;29;p19"/>
          <p:cNvSpPr txBox="1">
            <a:spLocks noGrp="1"/>
          </p:cNvSpPr>
          <p:nvPr>
            <p:ph type="title"/>
          </p:nvPr>
        </p:nvSpPr>
        <p:spPr>
          <a:xfrm>
            <a:off x="406400" y="6426200"/>
            <a:ext cx="12192000" cy="27051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rgbClr val="E7253A"/>
              </a:buClr>
              <a:buSzPts val="17000"/>
              <a:buFont typeface="Arial"/>
              <a:buNone/>
              <a:defRPr sz="17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30" name="Google Shape;30;p19"/>
          <p:cNvSpPr txBox="1">
            <a:spLocks noGrp="1"/>
          </p:cNvSpPr>
          <p:nvPr>
            <p:ph type="body" idx="1"/>
          </p:nvPr>
        </p:nvSpPr>
        <p:spPr>
          <a:xfrm>
            <a:off x="406400" y="4267200"/>
            <a:ext cx="12192000" cy="1803300"/>
          </a:xfrm>
          <a:prstGeom prst="rect">
            <a:avLst/>
          </a:prstGeom>
          <a:noFill/>
          <a:ln>
            <a:noFill/>
          </a:ln>
        </p:spPr>
        <p:txBody>
          <a:bodyPr spcFirstLastPara="1" wrap="square" lIns="91425" tIns="91425" rIns="91425" bIns="91425" anchor="b" anchorCtr="0">
            <a:noAutofit/>
          </a:bodyPr>
          <a:lstStyle>
            <a:lvl1pPr marL="457200" marR="0" lvl="0" indent="-228600" algn="l">
              <a:lnSpc>
                <a:spcPct val="80000"/>
              </a:lnSpc>
              <a:spcBef>
                <a:spcPts val="2300"/>
              </a:spcBef>
              <a:spcAft>
                <a:spcPts val="0"/>
              </a:spcAft>
              <a:buClr>
                <a:srgbClr val="222222"/>
              </a:buClr>
              <a:buSzPts val="5400"/>
              <a:buFont typeface="Avenir"/>
              <a:buNone/>
              <a:defRPr sz="5400" b="0" i="0" u="none" strike="noStrike" cap="none">
                <a:solidFill>
                  <a:srgbClr val="222222"/>
                </a:solidFill>
                <a:latin typeface="Arial"/>
                <a:ea typeface="Arial"/>
                <a:cs typeface="Arial"/>
                <a:sym typeface="Arial"/>
              </a:defRPr>
            </a:lvl1pPr>
            <a:lvl2pPr marL="914400" marR="0" lvl="1" indent="-228600" algn="l">
              <a:lnSpc>
                <a:spcPct val="80000"/>
              </a:lnSpc>
              <a:spcBef>
                <a:spcPts val="2300"/>
              </a:spcBef>
              <a:spcAft>
                <a:spcPts val="0"/>
              </a:spcAft>
              <a:buClr>
                <a:srgbClr val="222222"/>
              </a:buClr>
              <a:buSzPts val="5400"/>
              <a:buFont typeface="Avenir"/>
              <a:buNone/>
              <a:defRPr sz="5400" b="0" i="0" u="none" strike="noStrike" cap="none">
                <a:solidFill>
                  <a:srgbClr val="222222"/>
                </a:solidFill>
                <a:latin typeface="Arial"/>
                <a:ea typeface="Arial"/>
                <a:cs typeface="Arial"/>
                <a:sym typeface="Arial"/>
              </a:defRPr>
            </a:lvl2pPr>
            <a:lvl3pPr marL="1371600" marR="0" lvl="2" indent="-228600" algn="l">
              <a:lnSpc>
                <a:spcPct val="80000"/>
              </a:lnSpc>
              <a:spcBef>
                <a:spcPts val="2300"/>
              </a:spcBef>
              <a:spcAft>
                <a:spcPts val="0"/>
              </a:spcAft>
              <a:buClr>
                <a:srgbClr val="222222"/>
              </a:buClr>
              <a:buSzPts val="5400"/>
              <a:buFont typeface="Avenir"/>
              <a:buNone/>
              <a:defRPr sz="5400" b="0" i="0" u="none" strike="noStrike" cap="none">
                <a:solidFill>
                  <a:srgbClr val="222222"/>
                </a:solidFill>
                <a:latin typeface="Arial"/>
                <a:ea typeface="Arial"/>
                <a:cs typeface="Arial"/>
                <a:sym typeface="Arial"/>
              </a:defRPr>
            </a:lvl3pPr>
            <a:lvl4pPr marL="1828800" marR="0" lvl="3" indent="-228600" algn="l">
              <a:lnSpc>
                <a:spcPct val="80000"/>
              </a:lnSpc>
              <a:spcBef>
                <a:spcPts val="2300"/>
              </a:spcBef>
              <a:spcAft>
                <a:spcPts val="0"/>
              </a:spcAft>
              <a:buClr>
                <a:srgbClr val="222222"/>
              </a:buClr>
              <a:buSzPts val="5400"/>
              <a:buFont typeface="Avenir"/>
              <a:buNone/>
              <a:defRPr sz="5400" b="0" i="0" u="none" strike="noStrike" cap="none">
                <a:solidFill>
                  <a:srgbClr val="222222"/>
                </a:solidFill>
                <a:latin typeface="Arial"/>
                <a:ea typeface="Arial"/>
                <a:cs typeface="Arial"/>
                <a:sym typeface="Arial"/>
              </a:defRPr>
            </a:lvl4pPr>
            <a:lvl5pPr marL="2286000" marR="0" lvl="4" indent="-228600" algn="l">
              <a:lnSpc>
                <a:spcPct val="80000"/>
              </a:lnSpc>
              <a:spcBef>
                <a:spcPts val="2300"/>
              </a:spcBef>
              <a:spcAft>
                <a:spcPts val="0"/>
              </a:spcAft>
              <a:buClr>
                <a:srgbClr val="222222"/>
              </a:buClr>
              <a:buSzPts val="5400"/>
              <a:buFont typeface="Avenir"/>
              <a:buNone/>
              <a:defRPr sz="5400" b="0" i="0" u="none" strike="noStrike" cap="none">
                <a:solidFill>
                  <a:srgbClr val="222222"/>
                </a:solidFill>
                <a:latin typeface="Arial"/>
                <a:ea typeface="Arial"/>
                <a:cs typeface="Arial"/>
                <a:sym typeface="Arial"/>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31" name="Google Shape;31;p19"/>
          <p:cNvSpPr txBox="1">
            <a:spLocks noGrp="1"/>
          </p:cNvSpPr>
          <p:nvPr>
            <p:ph type="sldNum" idx="12"/>
          </p:nvPr>
        </p:nvSpPr>
        <p:spPr>
          <a:xfrm>
            <a:off x="12161859" y="4191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bg>
      <p:bgPr>
        <a:solidFill>
          <a:srgbClr val="222222"/>
        </a:solidFill>
        <a:effectLst/>
      </p:bgPr>
    </p:bg>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406400" y="4038600"/>
            <a:ext cx="12192000" cy="45213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rgbClr val="E7253A"/>
              </a:buClr>
              <a:buSzPts val="17000"/>
              <a:buFont typeface="Arial"/>
              <a:buNone/>
              <a:defRPr sz="17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34" name="Google Shape;34;p20"/>
          <p:cNvSpPr txBox="1">
            <a:spLocks noGrp="1"/>
          </p:cNvSpPr>
          <p:nvPr>
            <p:ph type="sldNum" idx="12"/>
          </p:nvPr>
        </p:nvSpPr>
        <p:spPr>
          <a:xfrm>
            <a:off x="12194440"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bg>
      <p:bgPr>
        <a:solidFill>
          <a:srgbClr val="222222"/>
        </a:solidFill>
        <a:effectLst/>
      </p:bgPr>
    </p:bg>
    <p:spTree>
      <p:nvGrpSpPr>
        <p:cNvPr id="1" name="Shape 35"/>
        <p:cNvGrpSpPr/>
        <p:nvPr/>
      </p:nvGrpSpPr>
      <p:grpSpPr>
        <a:xfrm>
          <a:off x="0" y="0"/>
          <a:ext cx="0" cy="0"/>
          <a:chOff x="0" y="0"/>
          <a:chExt cx="0" cy="0"/>
        </a:xfrm>
      </p:grpSpPr>
      <p:cxnSp>
        <p:nvCxnSpPr>
          <p:cNvPr id="36" name="Google Shape;36;p21"/>
          <p:cNvCxnSpPr/>
          <p:nvPr/>
        </p:nvCxnSpPr>
        <p:spPr>
          <a:xfrm>
            <a:off x="5892800" y="6141157"/>
            <a:ext cx="6705600" cy="0"/>
          </a:xfrm>
          <a:prstGeom prst="straightConnector1">
            <a:avLst/>
          </a:prstGeom>
          <a:noFill/>
          <a:ln w="38100" cap="flat" cmpd="sng">
            <a:solidFill>
              <a:srgbClr val="A6AAA9"/>
            </a:solidFill>
            <a:prstDash val="solid"/>
            <a:miter lim="400000"/>
            <a:headEnd type="none" w="sm" len="sm"/>
            <a:tailEnd type="none" w="sm" len="sm"/>
          </a:ln>
        </p:spPr>
      </p:cxnSp>
      <p:sp>
        <p:nvSpPr>
          <p:cNvPr id="37" name="Google Shape;37;p21"/>
          <p:cNvSpPr>
            <a:spLocks noGrp="1"/>
          </p:cNvSpPr>
          <p:nvPr>
            <p:ph type="pic" idx="2"/>
          </p:nvPr>
        </p:nvSpPr>
        <p:spPr>
          <a:xfrm>
            <a:off x="0" y="0"/>
            <a:ext cx="5486400" cy="975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R="0" lvl="1"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R="0" lvl="2"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R="0" lvl="3"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R="0" lvl="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R="0" lvl="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R="0" lvl="6"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R="0" lvl="7"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R="0" lvl="8"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38" name="Google Shape;38;p21"/>
          <p:cNvSpPr txBox="1">
            <a:spLocks noGrp="1"/>
          </p:cNvSpPr>
          <p:nvPr>
            <p:ph type="title"/>
          </p:nvPr>
        </p:nvSpPr>
        <p:spPr>
          <a:xfrm>
            <a:off x="5892800" y="6426200"/>
            <a:ext cx="6705600" cy="27051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rgbClr val="E7253A"/>
              </a:buClr>
              <a:buSzPts val="17000"/>
              <a:buFont typeface="Arial"/>
              <a:buNone/>
              <a:defRPr sz="17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39" name="Google Shape;39;p21"/>
          <p:cNvSpPr txBox="1">
            <a:spLocks noGrp="1"/>
          </p:cNvSpPr>
          <p:nvPr>
            <p:ph type="body" idx="1"/>
          </p:nvPr>
        </p:nvSpPr>
        <p:spPr>
          <a:xfrm>
            <a:off x="5892800" y="4267200"/>
            <a:ext cx="6705600" cy="1803300"/>
          </a:xfrm>
          <a:prstGeom prst="rect">
            <a:avLst/>
          </a:prstGeom>
          <a:noFill/>
          <a:ln>
            <a:noFill/>
          </a:ln>
        </p:spPr>
        <p:txBody>
          <a:bodyPr spcFirstLastPara="1" wrap="square" lIns="91425" tIns="91425" rIns="91425" bIns="91425" anchor="b" anchorCtr="0">
            <a:noAutofit/>
          </a:bodyPr>
          <a:lstStyle>
            <a:lvl1pPr marL="457200" marR="0" lvl="0"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1pPr>
            <a:lvl2pPr marL="914400" marR="0" lvl="1"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2pPr>
            <a:lvl3pPr marL="1371600" marR="0" lvl="2"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3pPr>
            <a:lvl4pPr marL="1828800" marR="0" lvl="3"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4pPr>
            <a:lvl5pPr marL="2286000" marR="0" lvl="4" indent="-228600" algn="l">
              <a:lnSpc>
                <a:spcPct val="80000"/>
              </a:lnSpc>
              <a:spcBef>
                <a:spcPts val="2300"/>
              </a:spcBef>
              <a:spcAft>
                <a:spcPts val="0"/>
              </a:spcAft>
              <a:buClr>
                <a:srgbClr val="A6AAA9"/>
              </a:buClr>
              <a:buSzPts val="5400"/>
              <a:buFont typeface="Avenir"/>
              <a:buNone/>
              <a:defRPr sz="5400" b="0" i="0" u="none" strike="noStrike" cap="none">
                <a:solidFill>
                  <a:srgbClr val="A6AAA9"/>
                </a:solidFill>
                <a:latin typeface="Arial"/>
                <a:ea typeface="Arial"/>
                <a:cs typeface="Arial"/>
                <a:sym typeface="Arial"/>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40" name="Google Shape;40;p21"/>
          <p:cNvSpPr txBox="1">
            <a:spLocks noGrp="1"/>
          </p:cNvSpPr>
          <p:nvPr>
            <p:ph type="sldNum" idx="12"/>
          </p:nvPr>
        </p:nvSpPr>
        <p:spPr>
          <a:xfrm>
            <a:off x="12194440"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41"/>
        <p:cNvGrpSpPr/>
        <p:nvPr/>
      </p:nvGrpSpPr>
      <p:grpSpPr>
        <a:xfrm>
          <a:off x="0" y="0"/>
          <a:ext cx="0" cy="0"/>
          <a:chOff x="0" y="0"/>
          <a:chExt cx="0" cy="0"/>
        </a:xfrm>
      </p:grpSpPr>
      <p:sp>
        <p:nvSpPr>
          <p:cNvPr id="42" name="Google Shape;42;p22"/>
          <p:cNvSpPr txBox="1">
            <a:spLocks noGrp="1"/>
          </p:cNvSpPr>
          <p:nvPr>
            <p:ph type="title"/>
          </p:nvPr>
        </p:nvSpPr>
        <p:spPr>
          <a:xfrm>
            <a:off x="406400" y="673100"/>
            <a:ext cx="12192000" cy="7239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43" name="Google Shape;43;p22"/>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p:bg>
      <p:bgPr>
        <a:solidFill>
          <a:srgbClr val="222222"/>
        </a:solidFill>
        <a:effectLst/>
      </p:bgPr>
    </p:bg>
    <p:spTree>
      <p:nvGrpSpPr>
        <p:cNvPr id="1" name="Shape 44"/>
        <p:cNvGrpSpPr/>
        <p:nvPr/>
      </p:nvGrpSpPr>
      <p:grpSpPr>
        <a:xfrm>
          <a:off x="0" y="0"/>
          <a:ext cx="0" cy="0"/>
          <a:chOff x="0" y="0"/>
          <a:chExt cx="0" cy="0"/>
        </a:xfrm>
      </p:grpSpPr>
      <p:sp>
        <p:nvSpPr>
          <p:cNvPr id="45" name="Google Shape;45;p23"/>
          <p:cNvSpPr txBox="1">
            <a:spLocks noGrp="1"/>
          </p:cNvSpPr>
          <p:nvPr>
            <p:ph type="title"/>
          </p:nvPr>
        </p:nvSpPr>
        <p:spPr>
          <a:xfrm>
            <a:off x="406400" y="673100"/>
            <a:ext cx="12192000" cy="7239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1pPr>
            <a:lvl2pPr marR="0" lvl="1"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46" name="Google Shape;46;p23"/>
          <p:cNvSpPr txBox="1">
            <a:spLocks noGrp="1"/>
          </p:cNvSpPr>
          <p:nvPr>
            <p:ph type="body" idx="1"/>
          </p:nvPr>
        </p:nvSpPr>
        <p:spPr>
          <a:xfrm>
            <a:off x="406400" y="1574800"/>
            <a:ext cx="12192000" cy="6108600"/>
          </a:xfrm>
          <a:prstGeom prst="rect">
            <a:avLst/>
          </a:prstGeom>
          <a:noFill/>
          <a:ln>
            <a:noFill/>
          </a:ln>
        </p:spPr>
        <p:txBody>
          <a:bodyPr spcFirstLastPara="1" wrap="square" lIns="91425" tIns="91425" rIns="91425" bIns="91425" anchor="t" anchorCtr="0">
            <a:noAutofit/>
          </a:bodyPr>
          <a:lstStyle>
            <a:lvl1pPr marL="457200" marR="0" lvl="0"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1pPr>
            <a:lvl2pPr marL="914400" marR="0" lvl="1"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a:lnSpc>
                <a:spcPct val="100000"/>
              </a:lnSpc>
              <a:spcBef>
                <a:spcPts val="2800"/>
              </a:spcBef>
              <a:spcAft>
                <a:spcPts val="0"/>
              </a:spcAft>
              <a:buClr>
                <a:schemeClr val="accent1"/>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47" name="Google Shape;47;p23"/>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06400" y="673100"/>
            <a:ext cx="12192000" cy="723900"/>
          </a:xfrm>
          <a:prstGeom prst="rect">
            <a:avLst/>
          </a:prstGeom>
          <a:noFill/>
          <a:ln>
            <a:noFill/>
          </a:ln>
        </p:spPr>
        <p:txBody>
          <a:bodyPr spcFirstLastPara="1" wrap="square" lIns="91425" tIns="91425" rIns="91425" bIns="91425" anchor="t" anchorCtr="0">
            <a:noAutofit/>
          </a:bodyPr>
          <a:lstStyle>
            <a:lvl1pPr marR="0" lvl="0"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1pPr>
            <a:lvl2pPr marR="0" lvl="1"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2pPr>
            <a:lvl3pPr marR="0" lvl="2"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3pPr>
            <a:lvl4pPr marR="0" lvl="3"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4pPr>
            <a:lvl5pPr marR="0" lvl="4"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5pPr>
            <a:lvl6pPr marR="0" lvl="5"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6pPr>
            <a:lvl7pPr marR="0" lvl="6"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7pPr>
            <a:lvl8pPr marR="0" lvl="7"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8pPr>
            <a:lvl9pPr marR="0" lvl="8" algn="l" rtl="0">
              <a:lnSpc>
                <a:spcPct val="80000"/>
              </a:lnSpc>
              <a:spcBef>
                <a:spcPts val="2800"/>
              </a:spcBef>
              <a:spcAft>
                <a:spcPts val="0"/>
              </a:spcAft>
              <a:buClr>
                <a:srgbClr val="E7253A"/>
              </a:buClr>
              <a:buSzPts val="6000"/>
              <a:buFont typeface="Arial"/>
              <a:buNone/>
              <a:defRPr sz="6000" b="0" i="0" u="none" strike="noStrike" cap="none">
                <a:solidFill>
                  <a:srgbClr val="E7253A"/>
                </a:solidFill>
                <a:latin typeface="Arial"/>
                <a:ea typeface="Arial"/>
                <a:cs typeface="Arial"/>
                <a:sym typeface="Arial"/>
              </a:defRPr>
            </a:lvl9pPr>
          </a:lstStyle>
          <a:p>
            <a:endParaRPr/>
          </a:p>
        </p:txBody>
      </p:sp>
      <p:sp>
        <p:nvSpPr>
          <p:cNvPr id="7" name="Google Shape;7;p14"/>
          <p:cNvSpPr/>
          <p:nvPr/>
        </p:nvSpPr>
        <p:spPr>
          <a:xfrm>
            <a:off x="-8467" y="8740510"/>
            <a:ext cx="13021800" cy="1021500"/>
          </a:xfrm>
          <a:prstGeom prst="rect">
            <a:avLst/>
          </a:prstGeom>
          <a:solidFill>
            <a:srgbClr val="222222"/>
          </a:solidFill>
          <a:ln>
            <a:noFill/>
          </a:ln>
        </p:spPr>
        <p:txBody>
          <a:bodyPr spcFirstLastPara="1" wrap="square" lIns="50800" tIns="50800" rIns="50800" bIns="50800" anchor="ctr" anchorCtr="0">
            <a:noAutofit/>
          </a:bodyPr>
          <a:lstStyle/>
          <a:p>
            <a:pPr marL="0" marR="0" lvl="0" indent="0" algn="ctr" rtl="0">
              <a:lnSpc>
                <a:spcPct val="80000"/>
              </a:lnSpc>
              <a:spcBef>
                <a:spcPts val="0"/>
              </a:spcBef>
              <a:spcAft>
                <a:spcPts val="0"/>
              </a:spcAft>
              <a:buClr>
                <a:srgbClr val="FFFFFF"/>
              </a:buClr>
              <a:buSzPts val="2000"/>
              <a:buFont typeface="Arial"/>
              <a:buNone/>
            </a:pPr>
            <a:endParaRPr sz="2000" b="0" i="0" u="none" strike="noStrike" cap="none">
              <a:solidFill>
                <a:srgbClr val="838787"/>
              </a:solidFill>
              <a:latin typeface="Avenir"/>
              <a:ea typeface="Avenir"/>
              <a:cs typeface="Avenir"/>
              <a:sym typeface="Avenir"/>
            </a:endParaRPr>
          </a:p>
        </p:txBody>
      </p:sp>
      <p:sp>
        <p:nvSpPr>
          <p:cNvPr id="8" name="Google Shape;8;p14"/>
          <p:cNvSpPr txBox="1">
            <a:spLocks noGrp="1"/>
          </p:cNvSpPr>
          <p:nvPr>
            <p:ph type="body" idx="1"/>
          </p:nvPr>
        </p:nvSpPr>
        <p:spPr>
          <a:xfrm>
            <a:off x="406400" y="2743200"/>
            <a:ext cx="12192000" cy="6108600"/>
          </a:xfrm>
          <a:prstGeom prst="rect">
            <a:avLst/>
          </a:prstGeom>
          <a:noFill/>
          <a:ln>
            <a:noFill/>
          </a:ln>
        </p:spPr>
        <p:txBody>
          <a:bodyPr spcFirstLastPara="1" wrap="square" lIns="91425" tIns="91425" rIns="91425" bIns="91425" anchor="t" anchorCtr="0">
            <a:noAutofit/>
          </a:bodyPr>
          <a:lstStyle>
            <a:lvl1pPr marL="457200" marR="0" lvl="0" indent="-45529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1pPr>
            <a:lvl2pPr marL="914400" marR="0" lvl="1" indent="-45529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2pPr>
            <a:lvl3pPr marL="1371600" marR="0" lvl="2" indent="-45529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3pPr>
            <a:lvl4pPr marL="1828800" marR="0" lvl="3" indent="-455294"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4pPr>
            <a:lvl5pPr marL="2286000" marR="0" lvl="4" indent="-45529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5pPr>
            <a:lvl6pPr marL="2743200" marR="0" lvl="5" indent="-45529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6pPr>
            <a:lvl7pPr marL="3200400" marR="0" lvl="6" indent="-45529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7pPr>
            <a:lvl8pPr marL="3657600" marR="0" lvl="7" indent="-45529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8pPr>
            <a:lvl9pPr marL="4114800" marR="0" lvl="8" indent="-455295" algn="l" rtl="0">
              <a:lnSpc>
                <a:spcPct val="100000"/>
              </a:lnSpc>
              <a:spcBef>
                <a:spcPts val="2800"/>
              </a:spcBef>
              <a:spcAft>
                <a:spcPts val="0"/>
              </a:spcAft>
              <a:buClr>
                <a:srgbClr val="38A3D5"/>
              </a:buClr>
              <a:buSzPts val="3570"/>
              <a:buFont typeface="Avenir"/>
              <a:buChar char="‣"/>
              <a:defRPr sz="3400" b="0" i="0" u="none" strike="noStrike" cap="none">
                <a:solidFill>
                  <a:srgbClr val="838787"/>
                </a:solidFill>
                <a:latin typeface="Avenir"/>
                <a:ea typeface="Avenir"/>
                <a:cs typeface="Avenir"/>
                <a:sym typeface="Avenir"/>
              </a:defRPr>
            </a:lvl9pPr>
          </a:lstStyle>
          <a:p>
            <a:endParaRPr/>
          </a:p>
        </p:txBody>
      </p:sp>
      <p:sp>
        <p:nvSpPr>
          <p:cNvPr id="9" name="Google Shape;9;p14"/>
          <p:cNvSpPr txBox="1">
            <a:spLocks noGrp="1"/>
          </p:cNvSpPr>
          <p:nvPr>
            <p:ph type="sldNum" idx="12"/>
          </p:nvPr>
        </p:nvSpPr>
        <p:spPr>
          <a:xfrm>
            <a:off x="12186622" y="431800"/>
            <a:ext cx="406800" cy="457200"/>
          </a:xfrm>
          <a:prstGeom prst="rect">
            <a:avLst/>
          </a:prstGeom>
          <a:noFill/>
          <a:ln>
            <a:noFill/>
          </a:ln>
        </p:spPr>
        <p:txBody>
          <a:bodyPr spcFirstLastPara="1" wrap="square" lIns="50800" tIns="50800" rIns="50800" bIns="50800" anchor="t" anchorCtr="0">
            <a:noAutofit/>
          </a:bodyPr>
          <a:lstStyle>
            <a:lvl1pPr marL="0" marR="0" lvl="0"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2400"/>
              <a:buFont typeface="Arial"/>
              <a:buNone/>
              <a:defRPr sz="24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xumei-l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tristapierce81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hyperlink" Target="https://www.linkedin.com/in/xiaobin-shen-dat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idx="4294967295"/>
          </p:nvPr>
        </p:nvSpPr>
        <p:spPr>
          <a:xfrm>
            <a:off x="406400" y="6304850"/>
            <a:ext cx="12192000" cy="27051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9600"/>
              <a:buFont typeface="Arial"/>
              <a:buNone/>
            </a:pPr>
            <a:r>
              <a:rPr lang="en-US" sz="9600"/>
              <a:t>EZ-Apart</a:t>
            </a:r>
            <a:endParaRPr sz="6000" b="0" i="0" u="none" strike="noStrike" cap="none">
              <a:solidFill>
                <a:srgbClr val="E7253A"/>
              </a:solidFill>
              <a:latin typeface="Arial"/>
              <a:ea typeface="Arial"/>
              <a:cs typeface="Arial"/>
              <a:sym typeface="Arial"/>
            </a:endParaRPr>
          </a:p>
        </p:txBody>
      </p:sp>
      <p:sp>
        <p:nvSpPr>
          <p:cNvPr id="84" name="Google Shape;84;p1"/>
          <p:cNvSpPr txBox="1">
            <a:spLocks noGrp="1"/>
          </p:cNvSpPr>
          <p:nvPr>
            <p:ph type="subTitle" idx="4294967295"/>
          </p:nvPr>
        </p:nvSpPr>
        <p:spPr>
          <a:xfrm>
            <a:off x="406400" y="4267200"/>
            <a:ext cx="12192000" cy="1803400"/>
          </a:xfrm>
          <a:prstGeom prst="rect">
            <a:avLst/>
          </a:prstGeom>
          <a:noFill/>
          <a:ln>
            <a:noFill/>
          </a:ln>
        </p:spPr>
        <p:txBody>
          <a:bodyPr spcFirstLastPara="1" wrap="square" lIns="50800" tIns="50800" rIns="50800" bIns="50800" anchor="b" anchorCtr="0">
            <a:noAutofit/>
          </a:bodyPr>
          <a:lstStyle/>
          <a:p>
            <a:pPr marL="0" marR="0" lvl="0" indent="0" algn="l" rtl="0">
              <a:lnSpc>
                <a:spcPct val="80000"/>
              </a:lnSpc>
              <a:spcBef>
                <a:spcPts val="0"/>
              </a:spcBef>
              <a:spcAft>
                <a:spcPts val="0"/>
              </a:spcAft>
              <a:buClr>
                <a:srgbClr val="FFFFFF"/>
              </a:buClr>
              <a:buSzPts val="3600"/>
              <a:buFont typeface="Avenir"/>
              <a:buNone/>
            </a:pPr>
            <a:r>
              <a:rPr lang="en-US" sz="3600">
                <a:solidFill>
                  <a:srgbClr val="FFFFFF"/>
                </a:solidFill>
                <a:latin typeface="Arial"/>
                <a:ea typeface="Arial"/>
                <a:cs typeface="Arial"/>
                <a:sym typeface="Arial"/>
              </a:rPr>
              <a:t>10/</a:t>
            </a:r>
            <a:r>
              <a:rPr lang="en-US" sz="3600" b="0" i="0" u="none" strike="noStrike" cap="none">
                <a:solidFill>
                  <a:srgbClr val="FFFFFF"/>
                </a:solidFill>
                <a:latin typeface="Arial"/>
                <a:ea typeface="Arial"/>
                <a:cs typeface="Arial"/>
                <a:sym typeface="Arial"/>
              </a:rPr>
              <a:t>08/2019</a:t>
            </a:r>
            <a:endParaRPr sz="3400" b="0" i="0" u="none" strike="noStrike" cap="none">
              <a:solidFill>
                <a:srgbClr val="838787"/>
              </a:solidFill>
              <a:latin typeface="Avenir"/>
              <a:ea typeface="Avenir"/>
              <a:cs typeface="Avenir"/>
              <a:sym typeface="Avenir"/>
            </a:endParaRPr>
          </a:p>
        </p:txBody>
      </p:sp>
      <p:sp>
        <p:nvSpPr>
          <p:cNvPr id="85" name="Google Shape;85;p1"/>
          <p:cNvSpPr txBox="1"/>
          <p:nvPr/>
        </p:nvSpPr>
        <p:spPr>
          <a:xfrm>
            <a:off x="514888" y="7561105"/>
            <a:ext cx="6434552" cy="1465581"/>
          </a:xfrm>
          <a:prstGeom prst="rect">
            <a:avLst/>
          </a:prstGeom>
          <a:noFill/>
          <a:ln>
            <a:noFill/>
          </a:ln>
        </p:spPr>
        <p:txBody>
          <a:bodyPr spcFirstLastPara="1" wrap="square" lIns="50800" tIns="50800" rIns="50800" bIns="50800" anchor="ctr" anchorCtr="0">
            <a:noAutofit/>
          </a:bodyPr>
          <a:lstStyle/>
          <a:p>
            <a:pPr marL="0" marR="0" lvl="0" indent="0" algn="l" rtl="0">
              <a:lnSpc>
                <a:spcPct val="60000"/>
              </a:lnSpc>
              <a:spcBef>
                <a:spcPts val="0"/>
              </a:spcBef>
              <a:spcAft>
                <a:spcPts val="0"/>
              </a:spcAft>
              <a:buNone/>
            </a:pPr>
            <a:r>
              <a:rPr lang="en-US" sz="2000" b="0" i="0" u="none" strike="noStrike" cap="none">
                <a:solidFill>
                  <a:srgbClr val="FFFFFF"/>
                </a:solidFill>
                <a:latin typeface="Avenir"/>
                <a:ea typeface="Avenir"/>
                <a:cs typeface="Avenir"/>
                <a:sym typeface="Avenir"/>
              </a:rPr>
              <a:t>.</a:t>
            </a:r>
            <a:endParaRPr sz="2000" b="0" i="0" u="none" strike="noStrike" cap="none">
              <a:solidFill>
                <a:srgbClr val="000000"/>
              </a:solidFill>
              <a:latin typeface="Arial"/>
              <a:ea typeface="Arial"/>
              <a:cs typeface="Arial"/>
              <a:sym typeface="Arial"/>
            </a:endParaRPr>
          </a:p>
          <a:p>
            <a:pPr marL="0" marR="0" lvl="0" indent="0" algn="l" rtl="0">
              <a:lnSpc>
                <a:spcPct val="60000"/>
              </a:lnSpc>
              <a:spcBef>
                <a:spcPts val="0"/>
              </a:spcBef>
              <a:spcAft>
                <a:spcPts val="0"/>
              </a:spcAft>
              <a:buClr>
                <a:srgbClr val="FFFFFF"/>
              </a:buClr>
              <a:buSzPts val="2000"/>
              <a:buFont typeface="Avenir"/>
              <a:buNone/>
            </a:pPr>
            <a:endParaRPr sz="2000" b="0" i="0" u="none" strike="noStrike" cap="none">
              <a:solidFill>
                <a:srgbClr val="FFFFFF"/>
              </a:solidFill>
              <a:latin typeface="Avenir"/>
              <a:ea typeface="Avenir"/>
              <a:cs typeface="Avenir"/>
              <a:sym typeface="Avenir"/>
            </a:endParaRPr>
          </a:p>
          <a:p>
            <a:pPr marL="0" marR="0" lvl="0" indent="0" algn="l" rtl="0">
              <a:lnSpc>
                <a:spcPct val="60000"/>
              </a:lnSpc>
              <a:spcBef>
                <a:spcPts val="0"/>
              </a:spcBef>
              <a:spcAft>
                <a:spcPts val="0"/>
              </a:spcAft>
              <a:buNone/>
            </a:pPr>
            <a:r>
              <a:rPr lang="en-US" sz="2000" b="0" i="0" u="none" strike="noStrike" cap="none">
                <a:solidFill>
                  <a:srgbClr val="FFFFFF"/>
                </a:solidFill>
                <a:latin typeface="Avenir"/>
                <a:ea typeface="Avenir"/>
                <a:cs typeface="Avenir"/>
                <a:sym typeface="Avenir"/>
              </a:rPr>
              <a:t>Animish Andraskar | aandrask@andrew.cmu.edu</a:t>
            </a:r>
            <a:endParaRPr/>
          </a:p>
          <a:p>
            <a:pPr marL="0" marR="0" lvl="0" indent="0" algn="l" rtl="0">
              <a:lnSpc>
                <a:spcPct val="60000"/>
              </a:lnSpc>
              <a:spcBef>
                <a:spcPts val="0"/>
              </a:spcBef>
              <a:spcAft>
                <a:spcPts val="0"/>
              </a:spcAft>
              <a:buNone/>
            </a:pPr>
            <a:endParaRPr sz="2000" b="0" i="0" u="none" strike="noStrike" cap="none">
              <a:solidFill>
                <a:srgbClr val="FFFFFF"/>
              </a:solidFill>
              <a:latin typeface="Avenir"/>
              <a:ea typeface="Avenir"/>
              <a:cs typeface="Avenir"/>
              <a:sym typeface="Avenir"/>
            </a:endParaRPr>
          </a:p>
          <a:p>
            <a:pPr marL="0" marR="0" lvl="0" indent="0" algn="l" rtl="0">
              <a:lnSpc>
                <a:spcPct val="60000"/>
              </a:lnSpc>
              <a:spcBef>
                <a:spcPts val="0"/>
              </a:spcBef>
              <a:spcAft>
                <a:spcPts val="0"/>
              </a:spcAft>
              <a:buNone/>
            </a:pPr>
            <a:r>
              <a:rPr lang="en-US" sz="2000" b="0" i="0" u="none" strike="noStrike" cap="none">
                <a:solidFill>
                  <a:srgbClr val="FFFFFF"/>
                </a:solidFill>
                <a:latin typeface="Avenir"/>
                <a:ea typeface="Avenir"/>
                <a:cs typeface="Avenir"/>
                <a:sym typeface="Avenir"/>
              </a:rPr>
              <a:t>May Li	                  | xumeil@andrew.cmu.edu</a:t>
            </a:r>
            <a:endParaRPr/>
          </a:p>
          <a:p>
            <a:pPr marL="0" marR="0" lvl="0" indent="0" algn="l" rtl="0">
              <a:lnSpc>
                <a:spcPct val="60000"/>
              </a:lnSpc>
              <a:spcBef>
                <a:spcPts val="0"/>
              </a:spcBef>
              <a:spcAft>
                <a:spcPts val="0"/>
              </a:spcAft>
              <a:buClr>
                <a:srgbClr val="FFFFFF"/>
              </a:buClr>
              <a:buSzPts val="2000"/>
              <a:buFont typeface="Avenir"/>
              <a:buNone/>
            </a:pPr>
            <a:endParaRPr sz="2000" b="0" i="0" u="none" strike="noStrike" cap="none">
              <a:solidFill>
                <a:srgbClr val="FFFFFF"/>
              </a:solidFill>
              <a:latin typeface="Avenir"/>
              <a:ea typeface="Avenir"/>
              <a:cs typeface="Avenir"/>
              <a:sym typeface="Avenir"/>
            </a:endParaRPr>
          </a:p>
          <a:p>
            <a:pPr marL="0" marR="0" lvl="0" indent="0" algn="l" rtl="0">
              <a:lnSpc>
                <a:spcPct val="60000"/>
              </a:lnSpc>
              <a:spcBef>
                <a:spcPts val="0"/>
              </a:spcBef>
              <a:spcAft>
                <a:spcPts val="0"/>
              </a:spcAft>
              <a:buNone/>
            </a:pPr>
            <a:r>
              <a:rPr lang="en-US" sz="2000" b="0" i="0" u="none" strike="noStrike" cap="none">
                <a:solidFill>
                  <a:srgbClr val="FFFFFF"/>
                </a:solidFill>
                <a:latin typeface="Avenir"/>
                <a:ea typeface="Avenir"/>
                <a:cs typeface="Avenir"/>
                <a:sym typeface="Avenir"/>
              </a:rPr>
              <a:t>Trista Pierce	  	     | tlpierce@andrew.cmu.edu </a:t>
            </a:r>
            <a:endParaRPr/>
          </a:p>
          <a:p>
            <a:pPr marL="0" marR="0" lvl="0" indent="0" algn="l" rtl="0">
              <a:lnSpc>
                <a:spcPct val="60000"/>
              </a:lnSpc>
              <a:spcBef>
                <a:spcPts val="0"/>
              </a:spcBef>
              <a:spcAft>
                <a:spcPts val="0"/>
              </a:spcAft>
              <a:buNone/>
            </a:pPr>
            <a:endParaRPr sz="2000" b="0" i="0" u="none" strike="noStrike" cap="none">
              <a:solidFill>
                <a:srgbClr val="FFFFFF"/>
              </a:solidFill>
              <a:latin typeface="Avenir"/>
              <a:ea typeface="Avenir"/>
              <a:cs typeface="Avenir"/>
              <a:sym typeface="Avenir"/>
            </a:endParaRPr>
          </a:p>
          <a:p>
            <a:pPr marL="0" marR="0" lvl="0" indent="0" algn="l" rtl="0">
              <a:lnSpc>
                <a:spcPct val="60000"/>
              </a:lnSpc>
              <a:spcBef>
                <a:spcPts val="0"/>
              </a:spcBef>
              <a:spcAft>
                <a:spcPts val="0"/>
              </a:spcAft>
              <a:buNone/>
            </a:pPr>
            <a:r>
              <a:rPr lang="en-US" sz="2000" b="0" i="0" u="none" strike="noStrike" cap="none">
                <a:solidFill>
                  <a:srgbClr val="FFFFFF"/>
                </a:solidFill>
                <a:latin typeface="Avenir"/>
                <a:ea typeface="Avenir"/>
                <a:cs typeface="Avenir"/>
                <a:sym typeface="Avenir"/>
              </a:rPr>
              <a:t>Xiaobin Shen	     | xiaobins@andrew.cmu.edu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0"/>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MARKET</a:t>
            </a:r>
            <a:endParaRPr/>
          </a:p>
        </p:txBody>
      </p:sp>
      <p:sp>
        <p:nvSpPr>
          <p:cNvPr id="143" name="Google Shape;143;p10"/>
          <p:cNvSpPr txBox="1">
            <a:spLocks noGrp="1"/>
          </p:cNvSpPr>
          <p:nvPr>
            <p:ph type="body" idx="1"/>
          </p:nvPr>
        </p:nvSpPr>
        <p:spPr>
          <a:xfrm>
            <a:off x="406400" y="1507066"/>
            <a:ext cx="12192000" cy="6108600"/>
          </a:xfrm>
          <a:prstGeom prst="rect">
            <a:avLst/>
          </a:prstGeom>
          <a:noFill/>
          <a:ln>
            <a:noFill/>
          </a:ln>
        </p:spPr>
        <p:txBody>
          <a:bodyPr spcFirstLastPara="1" wrap="square" lIns="50800" tIns="50800" rIns="50800" bIns="50800" anchor="t" anchorCtr="0">
            <a:noAutofit/>
          </a:bodyPr>
          <a:lstStyle/>
          <a:p>
            <a:pPr marL="444500" lvl="0" indent="-444500" algn="l" rtl="0">
              <a:lnSpc>
                <a:spcPct val="100000"/>
              </a:lnSpc>
              <a:spcBef>
                <a:spcPts val="0"/>
              </a:spcBef>
              <a:spcAft>
                <a:spcPts val="0"/>
              </a:spcAft>
              <a:buSzPts val="3570"/>
              <a:buChar char="▸"/>
            </a:pPr>
            <a:r>
              <a:rPr lang="en-US" sz="3600" dirty="0"/>
              <a:t>Describe your market / target customer</a:t>
            </a:r>
            <a:endParaRPr dirty="0"/>
          </a:p>
          <a:p>
            <a:pPr marL="901700" lvl="1" indent="-444500" algn="l" rtl="0">
              <a:lnSpc>
                <a:spcPct val="100000"/>
              </a:lnSpc>
              <a:spcBef>
                <a:spcPts val="0"/>
              </a:spcBef>
              <a:spcAft>
                <a:spcPts val="0"/>
              </a:spcAft>
              <a:buSzPts val="3570"/>
              <a:buChar char="▸"/>
            </a:pPr>
            <a:r>
              <a:rPr lang="en-US" sz="3600" dirty="0"/>
              <a:t>All CMU students who desire to rent an apartment near campus</a:t>
            </a:r>
            <a:br>
              <a:rPr lang="en-US" sz="3600" dirty="0"/>
            </a:br>
            <a:endParaRPr dirty="0"/>
          </a:p>
          <a:p>
            <a:pPr marL="444500" lvl="0" indent="-444500" algn="l" rtl="0">
              <a:lnSpc>
                <a:spcPct val="100000"/>
              </a:lnSpc>
              <a:spcBef>
                <a:spcPts val="0"/>
              </a:spcBef>
              <a:spcAft>
                <a:spcPts val="0"/>
              </a:spcAft>
              <a:buSzPts val="3570"/>
              <a:buChar char="▸"/>
            </a:pPr>
            <a:r>
              <a:rPr lang="en-US" sz="3600" dirty="0"/>
              <a:t>How big is the market? </a:t>
            </a:r>
            <a:endParaRPr dirty="0"/>
          </a:p>
          <a:p>
            <a:pPr marL="901700" lvl="1" indent="-444500" algn="l" rtl="0">
              <a:lnSpc>
                <a:spcPct val="100000"/>
              </a:lnSpc>
              <a:spcBef>
                <a:spcPts val="0"/>
              </a:spcBef>
              <a:spcAft>
                <a:spcPts val="0"/>
              </a:spcAft>
              <a:buSzPts val="3570"/>
              <a:buChar char="▸"/>
            </a:pPr>
            <a:r>
              <a:rPr lang="en-US" sz="3600" dirty="0"/>
              <a:t>Number of CMU students: 14625 (according to Fall 2018 </a:t>
            </a:r>
            <a:r>
              <a:rPr lang="en-US" dirty="0"/>
              <a:t>Demographics from CMU website)</a:t>
            </a:r>
            <a:br>
              <a:rPr lang="en-US" dirty="0"/>
            </a:br>
            <a:endParaRPr sz="3600" dirty="0"/>
          </a:p>
          <a:p>
            <a:pPr marL="444500" lvl="0" indent="-444500" algn="l" rtl="0">
              <a:lnSpc>
                <a:spcPct val="100000"/>
              </a:lnSpc>
              <a:spcBef>
                <a:spcPts val="0"/>
              </a:spcBef>
              <a:spcAft>
                <a:spcPts val="0"/>
              </a:spcAft>
              <a:buSzPts val="3570"/>
              <a:buChar char="▸"/>
            </a:pPr>
            <a:r>
              <a:rPr lang="en-US" sz="3600" dirty="0"/>
              <a:t>What are the market forces / drivers?</a:t>
            </a:r>
            <a:endParaRPr sz="3600" dirty="0"/>
          </a:p>
          <a:p>
            <a:pPr marL="914400" lvl="1" indent="-457197" algn="l" rtl="0">
              <a:lnSpc>
                <a:spcPct val="100000"/>
              </a:lnSpc>
              <a:spcBef>
                <a:spcPts val="0"/>
              </a:spcBef>
              <a:spcAft>
                <a:spcPts val="0"/>
              </a:spcAft>
              <a:buSzPts val="3600"/>
              <a:buChar char="▸"/>
            </a:pPr>
            <a:r>
              <a:rPr lang="en-US" sz="3600" dirty="0"/>
              <a:t>Absence of a comprehensive apartment searching platform</a:t>
            </a:r>
            <a:endParaRPr sz="3600" dirty="0"/>
          </a:p>
          <a:p>
            <a:pPr marL="914400" lvl="1" indent="-457197" algn="l" rtl="0">
              <a:lnSpc>
                <a:spcPct val="100000"/>
              </a:lnSpc>
              <a:spcBef>
                <a:spcPts val="0"/>
              </a:spcBef>
              <a:spcAft>
                <a:spcPts val="0"/>
              </a:spcAft>
              <a:buSzPts val="3600"/>
              <a:buChar char="▸"/>
            </a:pPr>
            <a:r>
              <a:rPr lang="en-US" sz="3600" dirty="0"/>
              <a:t>There is more need of such platform in concentrated college areas</a:t>
            </a:r>
            <a:endParaRPr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BUSINESS MODEL / UNIT ECONOMICS</a:t>
            </a:r>
            <a:endParaRPr/>
          </a:p>
        </p:txBody>
      </p:sp>
      <p:sp>
        <p:nvSpPr>
          <p:cNvPr id="149" name="Google Shape;149;p11"/>
          <p:cNvSpPr txBox="1">
            <a:spLocks noGrp="1"/>
          </p:cNvSpPr>
          <p:nvPr>
            <p:ph type="body" idx="1"/>
          </p:nvPr>
        </p:nvSpPr>
        <p:spPr>
          <a:xfrm>
            <a:off x="406400" y="819041"/>
            <a:ext cx="12192000" cy="6108600"/>
          </a:xfrm>
          <a:prstGeom prst="rect">
            <a:avLst/>
          </a:prstGeom>
          <a:noFill/>
          <a:ln>
            <a:noFill/>
          </a:ln>
        </p:spPr>
        <p:txBody>
          <a:bodyPr spcFirstLastPara="1" wrap="square" lIns="50800" tIns="50800" rIns="50800" bIns="50800" anchor="t" anchorCtr="0">
            <a:noAutofit/>
          </a:bodyPr>
          <a:lstStyle/>
          <a:p>
            <a:pPr marL="444500" lvl="0" indent="-217805" algn="l" rtl="0">
              <a:lnSpc>
                <a:spcPct val="100000"/>
              </a:lnSpc>
              <a:spcBef>
                <a:spcPts val="0"/>
              </a:spcBef>
              <a:spcAft>
                <a:spcPts val="0"/>
              </a:spcAft>
              <a:buSzPts val="3570"/>
              <a:buNone/>
            </a:pPr>
            <a:endParaRPr sz="3600" dirty="0"/>
          </a:p>
          <a:p>
            <a:pPr marL="444500" lvl="0" indent="-444500" algn="l" rtl="0">
              <a:lnSpc>
                <a:spcPct val="100000"/>
              </a:lnSpc>
              <a:spcBef>
                <a:spcPts val="0"/>
              </a:spcBef>
              <a:spcAft>
                <a:spcPts val="0"/>
              </a:spcAft>
              <a:buSzPts val="3570"/>
              <a:buChar char="▸"/>
            </a:pPr>
            <a:r>
              <a:rPr lang="en-US" sz="3600" dirty="0"/>
              <a:t>How does your company make money?</a:t>
            </a:r>
            <a:endParaRPr dirty="0"/>
          </a:p>
          <a:p>
            <a:pPr marL="901700" lvl="1" indent="-444500" algn="l" rtl="0">
              <a:lnSpc>
                <a:spcPct val="100000"/>
              </a:lnSpc>
              <a:spcBef>
                <a:spcPts val="0"/>
              </a:spcBef>
              <a:spcAft>
                <a:spcPts val="0"/>
              </a:spcAft>
              <a:buSzPts val="3570"/>
              <a:buChar char="▸"/>
            </a:pPr>
            <a:r>
              <a:rPr lang="en-US" sz="3600" dirty="0"/>
              <a:t>EZ Apart makes money through advertising and sponsorship. We sell empty space on our platform to advertisers targeting college students. We also allocate top two extra results to the apartments who are willing to sponsor us. </a:t>
            </a:r>
            <a:endParaRPr dirty="0"/>
          </a:p>
          <a:p>
            <a:pPr marL="444500" lvl="0" indent="-444500" algn="l" rtl="0">
              <a:lnSpc>
                <a:spcPct val="100000"/>
              </a:lnSpc>
              <a:spcBef>
                <a:spcPts val="0"/>
              </a:spcBef>
              <a:spcAft>
                <a:spcPts val="0"/>
              </a:spcAft>
              <a:buSzPts val="3570"/>
              <a:buChar char="▸"/>
            </a:pPr>
            <a:r>
              <a:rPr lang="en-US" sz="3600" dirty="0"/>
              <a:t>Pricing details</a:t>
            </a:r>
            <a:r>
              <a:rPr lang="en-US" sz="3600" dirty="0">
                <a:solidFill>
                  <a:schemeClr val="dk1"/>
                </a:solidFill>
              </a:rPr>
              <a:t> (</a:t>
            </a:r>
            <a:r>
              <a:rPr lang="en-US" sz="3600" dirty="0"/>
              <a:t>include metrics):</a:t>
            </a:r>
            <a:endParaRPr dirty="0"/>
          </a:p>
          <a:p>
            <a:pPr marL="901700" lvl="1" indent="-444500" algn="l" rtl="0">
              <a:lnSpc>
                <a:spcPct val="100000"/>
              </a:lnSpc>
              <a:spcBef>
                <a:spcPts val="0"/>
              </a:spcBef>
              <a:spcAft>
                <a:spcPts val="0"/>
              </a:spcAft>
              <a:buSzPts val="3570"/>
              <a:buChar char="▸"/>
            </a:pPr>
            <a:r>
              <a:rPr lang="en-US" sz="3600" dirty="0"/>
              <a:t>Average Order Value (AOV)</a:t>
            </a:r>
            <a:endParaRPr sz="3600" dirty="0"/>
          </a:p>
          <a:p>
            <a:pPr marL="1371600" lvl="2" indent="-457197" algn="l" rtl="0">
              <a:lnSpc>
                <a:spcPct val="100000"/>
              </a:lnSpc>
              <a:spcBef>
                <a:spcPts val="0"/>
              </a:spcBef>
              <a:spcAft>
                <a:spcPts val="0"/>
              </a:spcAft>
              <a:buSzPts val="3600"/>
              <a:buChar char="▸"/>
            </a:pPr>
            <a:r>
              <a:rPr lang="en-US" sz="3600" dirty="0"/>
              <a:t>PPM (Pay per click) - $2.00 for 1000 clicks</a:t>
            </a:r>
            <a:endParaRPr sz="3600" dirty="0"/>
          </a:p>
          <a:p>
            <a:pPr marL="901700" lvl="1" indent="-444500" algn="l" rtl="0">
              <a:lnSpc>
                <a:spcPct val="100000"/>
              </a:lnSpc>
              <a:spcBef>
                <a:spcPts val="0"/>
              </a:spcBef>
              <a:spcAft>
                <a:spcPts val="0"/>
              </a:spcAft>
              <a:buSzPts val="3570"/>
              <a:buChar char="▸"/>
            </a:pPr>
            <a:r>
              <a:rPr lang="en-US" sz="3600" dirty="0"/>
              <a:t>Lifetime Value (LTV)</a:t>
            </a:r>
            <a:endParaRPr sz="3600" dirty="0"/>
          </a:p>
          <a:p>
            <a:pPr marL="1371600" lvl="2" indent="-457197" algn="l" rtl="0">
              <a:lnSpc>
                <a:spcPct val="100000"/>
              </a:lnSpc>
              <a:spcBef>
                <a:spcPts val="0"/>
              </a:spcBef>
              <a:spcAft>
                <a:spcPts val="0"/>
              </a:spcAft>
              <a:buSzPts val="3600"/>
              <a:buChar char="▸"/>
            </a:pPr>
            <a:r>
              <a:rPr lang="en-US" sz="3600" dirty="0"/>
              <a:t>This would depend on the traffic of our platform. If the ads on our platform receive 1,000,000 clicks per day, we could make $730,000 a year.</a:t>
            </a:r>
            <a:endParaRPr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COMPETITION</a:t>
            </a:r>
            <a:endParaRPr/>
          </a:p>
        </p:txBody>
      </p:sp>
      <p:sp>
        <p:nvSpPr>
          <p:cNvPr id="155" name="Google Shape;155;p12"/>
          <p:cNvSpPr txBox="1">
            <a:spLocks noGrp="1"/>
          </p:cNvSpPr>
          <p:nvPr>
            <p:ph type="body" idx="1"/>
          </p:nvPr>
        </p:nvSpPr>
        <p:spPr>
          <a:xfrm>
            <a:off x="406400" y="1507066"/>
            <a:ext cx="12192000" cy="6108600"/>
          </a:xfrm>
          <a:prstGeom prst="rect">
            <a:avLst/>
          </a:prstGeom>
          <a:noFill/>
          <a:ln>
            <a:noFill/>
          </a:ln>
        </p:spPr>
        <p:txBody>
          <a:bodyPr spcFirstLastPara="1" wrap="square" lIns="50800" tIns="50800" rIns="50800" bIns="50800" anchor="t" anchorCtr="0">
            <a:noAutofit/>
          </a:bodyPr>
          <a:lstStyle/>
          <a:p>
            <a:pPr marL="444500" marR="0" lvl="0" indent="-444500" algn="l" rtl="0">
              <a:lnSpc>
                <a:spcPct val="100000"/>
              </a:lnSpc>
              <a:spcBef>
                <a:spcPts val="0"/>
              </a:spcBef>
              <a:spcAft>
                <a:spcPts val="0"/>
              </a:spcAft>
              <a:buClr>
                <a:schemeClr val="accent1"/>
              </a:buClr>
              <a:buSzPts val="3570"/>
              <a:buFont typeface="Avenir"/>
              <a:buChar char="▸"/>
            </a:pPr>
            <a:r>
              <a:rPr lang="en-US" sz="3600" dirty="0"/>
              <a:t>Frame the competition:</a:t>
            </a:r>
            <a:endParaRPr dirty="0"/>
          </a:p>
          <a:p>
            <a:pPr marL="901700" lvl="1" indent="-444500" algn="l" rtl="0">
              <a:lnSpc>
                <a:spcPct val="100000"/>
              </a:lnSpc>
              <a:spcBef>
                <a:spcPts val="0"/>
              </a:spcBef>
              <a:spcAft>
                <a:spcPts val="0"/>
              </a:spcAft>
              <a:buSzPts val="3570"/>
              <a:buChar char="▸"/>
            </a:pPr>
            <a:r>
              <a:rPr lang="en-US" sz="3600" dirty="0"/>
              <a:t>Who are the key players?</a:t>
            </a:r>
            <a:endParaRPr dirty="0"/>
          </a:p>
          <a:p>
            <a:pPr marL="1358900" lvl="2" indent="-444500" algn="l" rtl="0">
              <a:lnSpc>
                <a:spcPct val="100000"/>
              </a:lnSpc>
              <a:spcBef>
                <a:spcPts val="0"/>
              </a:spcBef>
              <a:spcAft>
                <a:spcPts val="0"/>
              </a:spcAft>
              <a:buSzPts val="3570"/>
              <a:buChar char="▸"/>
            </a:pPr>
            <a:r>
              <a:rPr lang="en-US" sz="3600" dirty="0"/>
              <a:t>Current apartment listing websites such as apartments.com</a:t>
            </a:r>
          </a:p>
          <a:p>
            <a:pPr marL="914400" lvl="2" indent="0" algn="l" rtl="0">
              <a:lnSpc>
                <a:spcPct val="100000"/>
              </a:lnSpc>
              <a:spcBef>
                <a:spcPts val="0"/>
              </a:spcBef>
              <a:spcAft>
                <a:spcPts val="0"/>
              </a:spcAft>
              <a:buSzPts val="3570"/>
              <a:buNone/>
            </a:pPr>
            <a:endParaRPr dirty="0"/>
          </a:p>
          <a:p>
            <a:pPr marL="901700" lvl="1" indent="-444500" algn="l" rtl="0">
              <a:lnSpc>
                <a:spcPct val="100000"/>
              </a:lnSpc>
              <a:spcBef>
                <a:spcPts val="0"/>
              </a:spcBef>
              <a:spcAft>
                <a:spcPts val="0"/>
              </a:spcAft>
              <a:buSzPts val="3570"/>
              <a:buChar char="▸"/>
            </a:pPr>
            <a:r>
              <a:rPr lang="en-US" sz="3600" dirty="0"/>
              <a:t>How are you differentiated?</a:t>
            </a:r>
            <a:endParaRPr dirty="0"/>
          </a:p>
          <a:p>
            <a:pPr marL="1358900" lvl="2" indent="-444500" algn="l" rtl="0">
              <a:lnSpc>
                <a:spcPct val="100000"/>
              </a:lnSpc>
              <a:spcBef>
                <a:spcPts val="0"/>
              </a:spcBef>
              <a:spcAft>
                <a:spcPts val="0"/>
              </a:spcAft>
              <a:buSzPts val="3570"/>
              <a:buChar char="▸"/>
            </a:pPr>
            <a:r>
              <a:rPr lang="en-US" sz="3600" dirty="0"/>
              <a:t>Our platform provides, not only information about the apartment itself, but also other important relevant information that helps students make a wise and quick decision on their future apartment with their personalized goals in mind. Our platform also provides a ranking with this relevant information being considered.</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LAUNCH STRATEGY / GO-TO-MARKET</a:t>
            </a:r>
            <a:endParaRPr/>
          </a:p>
        </p:txBody>
      </p:sp>
      <p:sp>
        <p:nvSpPr>
          <p:cNvPr id="161" name="Google Shape;161;p13"/>
          <p:cNvSpPr txBox="1">
            <a:spLocks noGrp="1"/>
          </p:cNvSpPr>
          <p:nvPr>
            <p:ph type="body" idx="1"/>
          </p:nvPr>
        </p:nvSpPr>
        <p:spPr>
          <a:xfrm>
            <a:off x="406400" y="1507066"/>
            <a:ext cx="12192000" cy="6108600"/>
          </a:xfrm>
          <a:prstGeom prst="rect">
            <a:avLst/>
          </a:prstGeom>
          <a:noFill/>
          <a:ln>
            <a:noFill/>
          </a:ln>
        </p:spPr>
        <p:txBody>
          <a:bodyPr spcFirstLastPara="1" wrap="square" lIns="50800" tIns="50800" rIns="50800" bIns="50800" anchor="t" anchorCtr="0">
            <a:noAutofit/>
          </a:bodyPr>
          <a:lstStyle/>
          <a:p>
            <a:pPr marL="444500" marR="0" lvl="0" indent="-217805" algn="l" rtl="0">
              <a:lnSpc>
                <a:spcPct val="100000"/>
              </a:lnSpc>
              <a:spcBef>
                <a:spcPts val="0"/>
              </a:spcBef>
              <a:spcAft>
                <a:spcPts val="0"/>
              </a:spcAft>
              <a:buClr>
                <a:schemeClr val="accent1"/>
              </a:buClr>
              <a:buSzPts val="3570"/>
              <a:buFont typeface="Avenir"/>
              <a:buNone/>
            </a:pPr>
            <a:endParaRPr sz="3400" b="0" i="0" u="none" strike="noStrike" cap="none" dirty="0">
              <a:solidFill>
                <a:srgbClr val="222222"/>
              </a:solidFill>
              <a:latin typeface="Avenir"/>
              <a:ea typeface="Avenir"/>
              <a:cs typeface="Avenir"/>
              <a:sym typeface="Avenir"/>
            </a:endParaRPr>
          </a:p>
          <a:p>
            <a:pPr marL="444500" lvl="0" indent="-444500" algn="l" rtl="0">
              <a:lnSpc>
                <a:spcPct val="100000"/>
              </a:lnSpc>
              <a:spcBef>
                <a:spcPts val="0"/>
              </a:spcBef>
              <a:spcAft>
                <a:spcPts val="0"/>
              </a:spcAft>
              <a:buSzPts val="3570"/>
              <a:buChar char="▸"/>
            </a:pPr>
            <a:r>
              <a:rPr lang="en-US" sz="3600" dirty="0"/>
              <a:t>Customer Acquisition Approach</a:t>
            </a:r>
            <a:br>
              <a:rPr lang="en-US" sz="3600" dirty="0"/>
            </a:br>
            <a:endParaRPr dirty="0"/>
          </a:p>
          <a:p>
            <a:pPr marL="901700" lvl="1" indent="-444500" algn="l" rtl="0">
              <a:lnSpc>
                <a:spcPct val="100000"/>
              </a:lnSpc>
              <a:spcBef>
                <a:spcPts val="0"/>
              </a:spcBef>
              <a:spcAft>
                <a:spcPts val="0"/>
              </a:spcAft>
              <a:buSzPts val="3570"/>
              <a:buChar char="▸"/>
            </a:pPr>
            <a:r>
              <a:rPr lang="en-US" sz="3600" dirty="0"/>
              <a:t>We plan to acquire customers through online marketing and physical marketing campaigns around CMU campus. </a:t>
            </a:r>
            <a:endParaRPr dirty="0"/>
          </a:p>
          <a:p>
            <a:pPr marL="1358900" lvl="2" indent="-444500" algn="l" rtl="0">
              <a:lnSpc>
                <a:spcPct val="100000"/>
              </a:lnSpc>
              <a:spcBef>
                <a:spcPts val="0"/>
              </a:spcBef>
              <a:spcAft>
                <a:spcPts val="0"/>
              </a:spcAft>
              <a:buSzPts val="3570"/>
              <a:buChar char="▸"/>
            </a:pPr>
            <a:r>
              <a:rPr lang="en-US" sz="3600" dirty="0"/>
              <a:t>Students in current Python class as our first group of customers</a:t>
            </a:r>
            <a:endParaRPr dirty="0"/>
          </a:p>
          <a:p>
            <a:pPr marL="1358900" lvl="2" indent="-444500" algn="l" rtl="0">
              <a:lnSpc>
                <a:spcPct val="100000"/>
              </a:lnSpc>
              <a:spcBef>
                <a:spcPts val="0"/>
              </a:spcBef>
              <a:spcAft>
                <a:spcPts val="0"/>
              </a:spcAft>
              <a:buSzPts val="3570"/>
              <a:buChar char="▸"/>
            </a:pPr>
            <a:r>
              <a:rPr lang="en-US" sz="3600" dirty="0"/>
              <a:t>Online marketing, by partnering with student organizations that help students transition to living in Pittsburgh</a:t>
            </a:r>
            <a:endParaRPr dirty="0"/>
          </a:p>
          <a:p>
            <a:pPr marL="1358900" lvl="2" indent="-444500" algn="l" rtl="0">
              <a:lnSpc>
                <a:spcPct val="100000"/>
              </a:lnSpc>
              <a:spcBef>
                <a:spcPts val="0"/>
              </a:spcBef>
              <a:spcAft>
                <a:spcPts val="0"/>
              </a:spcAft>
              <a:buSzPts val="3570"/>
              <a:buChar char="▸"/>
            </a:pPr>
            <a:r>
              <a:rPr lang="en-US" sz="3600" dirty="0"/>
              <a:t>Distribute and post flyers and brochures on campus</a:t>
            </a: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60999983a7_3_0"/>
          <p:cNvSpPr txBox="1">
            <a:spLocks noGrp="1"/>
          </p:cNvSpPr>
          <p:nvPr>
            <p:ph type="body" idx="1"/>
          </p:nvPr>
        </p:nvSpPr>
        <p:spPr>
          <a:xfrm>
            <a:off x="406400" y="1507072"/>
            <a:ext cx="12192000" cy="907500"/>
          </a:xfrm>
          <a:prstGeom prst="rect">
            <a:avLst/>
          </a:prstGeom>
        </p:spPr>
        <p:txBody>
          <a:bodyPr spcFirstLastPara="1" wrap="square" lIns="91425" tIns="91425" rIns="91425" bIns="91425" anchor="t" anchorCtr="0">
            <a:noAutofit/>
          </a:bodyPr>
          <a:lstStyle/>
          <a:p>
            <a:pPr marL="444500" lvl="0" indent="-444500" algn="l" rtl="0">
              <a:spcBef>
                <a:spcPts val="0"/>
              </a:spcBef>
              <a:spcAft>
                <a:spcPts val="0"/>
              </a:spcAft>
              <a:buSzPts val="3570"/>
              <a:buChar char="▸"/>
            </a:pPr>
            <a:r>
              <a:rPr lang="en-US" sz="3600">
                <a:solidFill>
                  <a:schemeClr val="dk1"/>
                </a:solidFill>
              </a:rPr>
              <a:t>What are key drivers and potential milestones?</a:t>
            </a:r>
            <a:endParaRPr sz="3600">
              <a:solidFill>
                <a:schemeClr val="dk1"/>
              </a:solidFill>
            </a:endParaRPr>
          </a:p>
          <a:p>
            <a:pPr marL="0" marR="0" lvl="0" indent="0" algn="l" rtl="0">
              <a:lnSpc>
                <a:spcPct val="100000"/>
              </a:lnSpc>
              <a:spcBef>
                <a:spcPts val="0"/>
              </a:spcBef>
              <a:spcAft>
                <a:spcPts val="0"/>
              </a:spcAft>
              <a:buNone/>
            </a:pPr>
            <a:endParaRPr/>
          </a:p>
        </p:txBody>
      </p:sp>
      <p:sp>
        <p:nvSpPr>
          <p:cNvPr id="167" name="Google Shape;167;g60999983a7_3_0"/>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LAUNCH STRATEGY / GO-TO-MARKET</a:t>
            </a:r>
            <a:endParaRPr/>
          </a:p>
        </p:txBody>
      </p:sp>
      <p:graphicFrame>
        <p:nvGraphicFramePr>
          <p:cNvPr id="168" name="Google Shape;168;g60999983a7_3_0"/>
          <p:cNvGraphicFramePr/>
          <p:nvPr>
            <p:extLst>
              <p:ext uri="{D42A27DB-BD31-4B8C-83A1-F6EECF244321}">
                <p14:modId xmlns:p14="http://schemas.microsoft.com/office/powerpoint/2010/main" val="142534029"/>
              </p:ext>
            </p:extLst>
          </p:nvPr>
        </p:nvGraphicFramePr>
        <p:xfrm>
          <a:off x="818375" y="2518050"/>
          <a:ext cx="11099800" cy="6014050"/>
        </p:xfrm>
        <a:graphic>
          <a:graphicData uri="http://schemas.openxmlformats.org/drawingml/2006/table">
            <a:tbl>
              <a:tblPr>
                <a:noFill/>
                <a:tableStyleId>{E4BEFC2E-2C2C-481B-905A-C4DB6A82A376}</a:tableStyleId>
              </a:tblPr>
              <a:tblGrid>
                <a:gridCol w="5818150">
                  <a:extLst>
                    <a:ext uri="{9D8B030D-6E8A-4147-A177-3AD203B41FA5}">
                      <a16:colId xmlns:a16="http://schemas.microsoft.com/office/drawing/2014/main" val="20000"/>
                    </a:ext>
                  </a:extLst>
                </a:gridCol>
                <a:gridCol w="5281650">
                  <a:extLst>
                    <a:ext uri="{9D8B030D-6E8A-4147-A177-3AD203B41FA5}">
                      <a16:colId xmlns:a16="http://schemas.microsoft.com/office/drawing/2014/main" val="20001"/>
                    </a:ext>
                  </a:extLst>
                </a:gridCol>
              </a:tblGrid>
              <a:tr h="859150">
                <a:tc>
                  <a:txBody>
                    <a:bodyPr/>
                    <a:lstStyle/>
                    <a:p>
                      <a:pPr marL="0" lvl="0" indent="0" algn="ctr" rtl="0">
                        <a:spcBef>
                          <a:spcPts val="0"/>
                        </a:spcBef>
                        <a:spcAft>
                          <a:spcPts val="0"/>
                        </a:spcAft>
                        <a:buNone/>
                      </a:pPr>
                      <a:r>
                        <a:rPr lang="en-US" sz="3200" b="1"/>
                        <a:t>Drivers</a:t>
                      </a:r>
                      <a:endParaRPr sz="3200" b="1"/>
                    </a:p>
                  </a:txBody>
                  <a:tcPr marL="91425" marR="91425" marT="91425" marB="91425"/>
                </a:tc>
                <a:tc>
                  <a:txBody>
                    <a:bodyPr/>
                    <a:lstStyle/>
                    <a:p>
                      <a:pPr marL="0" lvl="0" indent="0" algn="ctr" rtl="0">
                        <a:spcBef>
                          <a:spcPts val="0"/>
                        </a:spcBef>
                        <a:spcAft>
                          <a:spcPts val="0"/>
                        </a:spcAft>
                        <a:buNone/>
                      </a:pPr>
                      <a:r>
                        <a:rPr lang="en-US" sz="3200" b="1"/>
                        <a:t>Dates to Be Completed </a:t>
                      </a:r>
                      <a:endParaRPr sz="3200" b="1"/>
                    </a:p>
                  </a:txBody>
                  <a:tcPr marL="91425" marR="91425" marT="91425" marB="91425"/>
                </a:tc>
                <a:extLst>
                  <a:ext uri="{0D108BD9-81ED-4DB2-BD59-A6C34878D82A}">
                    <a16:rowId xmlns:a16="http://schemas.microsoft.com/office/drawing/2014/main" val="10000"/>
                  </a:ext>
                </a:extLst>
              </a:tr>
              <a:tr h="859150">
                <a:tc>
                  <a:txBody>
                    <a:bodyPr/>
                    <a:lstStyle/>
                    <a:p>
                      <a:pPr marL="0" lvl="0" indent="0" algn="ctr" rtl="0">
                        <a:spcBef>
                          <a:spcPts val="0"/>
                        </a:spcBef>
                        <a:spcAft>
                          <a:spcPts val="0"/>
                        </a:spcAft>
                        <a:buNone/>
                      </a:pPr>
                      <a:r>
                        <a:rPr lang="en-US" sz="3200"/>
                        <a:t>Data Gathering</a:t>
                      </a:r>
                      <a:endParaRPr sz="3200"/>
                    </a:p>
                  </a:txBody>
                  <a:tcPr marL="91425" marR="91425" marT="91425" marB="91425"/>
                </a:tc>
                <a:tc>
                  <a:txBody>
                    <a:bodyPr/>
                    <a:lstStyle/>
                    <a:p>
                      <a:pPr marL="0" lvl="0" indent="0" algn="ctr" rtl="0">
                        <a:spcBef>
                          <a:spcPts val="0"/>
                        </a:spcBef>
                        <a:spcAft>
                          <a:spcPts val="0"/>
                        </a:spcAft>
                        <a:buNone/>
                      </a:pPr>
                      <a:r>
                        <a:rPr lang="en-US" sz="3200"/>
                        <a:t>9/14</a:t>
                      </a:r>
                      <a:endParaRPr sz="3200"/>
                    </a:p>
                  </a:txBody>
                  <a:tcPr marL="91425" marR="91425" marT="91425" marB="91425"/>
                </a:tc>
                <a:extLst>
                  <a:ext uri="{0D108BD9-81ED-4DB2-BD59-A6C34878D82A}">
                    <a16:rowId xmlns:a16="http://schemas.microsoft.com/office/drawing/2014/main" val="10001"/>
                  </a:ext>
                </a:extLst>
              </a:tr>
              <a:tr h="859150">
                <a:tc>
                  <a:txBody>
                    <a:bodyPr/>
                    <a:lstStyle/>
                    <a:p>
                      <a:pPr marL="0" lvl="0" indent="0" algn="ctr" rtl="0">
                        <a:spcBef>
                          <a:spcPts val="0"/>
                        </a:spcBef>
                        <a:spcAft>
                          <a:spcPts val="0"/>
                        </a:spcAft>
                        <a:buNone/>
                      </a:pPr>
                      <a:r>
                        <a:rPr lang="en-US" sz="3200"/>
                        <a:t>Connecting Data Sources</a:t>
                      </a:r>
                      <a:endParaRPr sz="3200"/>
                    </a:p>
                  </a:txBody>
                  <a:tcPr marL="91425" marR="91425" marT="91425" marB="91425"/>
                </a:tc>
                <a:tc>
                  <a:txBody>
                    <a:bodyPr/>
                    <a:lstStyle/>
                    <a:p>
                      <a:pPr marL="0" lvl="0" indent="0" algn="ctr" rtl="0">
                        <a:spcBef>
                          <a:spcPts val="0"/>
                        </a:spcBef>
                        <a:spcAft>
                          <a:spcPts val="0"/>
                        </a:spcAft>
                        <a:buNone/>
                      </a:pPr>
                      <a:r>
                        <a:rPr lang="en-US" sz="3200"/>
                        <a:t>9/17</a:t>
                      </a:r>
                      <a:endParaRPr sz="3200"/>
                    </a:p>
                  </a:txBody>
                  <a:tcPr marL="91425" marR="91425" marT="91425" marB="91425"/>
                </a:tc>
                <a:extLst>
                  <a:ext uri="{0D108BD9-81ED-4DB2-BD59-A6C34878D82A}">
                    <a16:rowId xmlns:a16="http://schemas.microsoft.com/office/drawing/2014/main" val="10002"/>
                  </a:ext>
                </a:extLst>
              </a:tr>
              <a:tr h="859150">
                <a:tc>
                  <a:txBody>
                    <a:bodyPr/>
                    <a:lstStyle/>
                    <a:p>
                      <a:pPr marL="0" lvl="0" indent="0" algn="ctr" rtl="0">
                        <a:spcBef>
                          <a:spcPts val="0"/>
                        </a:spcBef>
                        <a:spcAft>
                          <a:spcPts val="0"/>
                        </a:spcAft>
                        <a:buNone/>
                      </a:pPr>
                      <a:r>
                        <a:rPr lang="en-US" sz="3200"/>
                        <a:t>Analysis</a:t>
                      </a:r>
                      <a:endParaRPr sz="3200"/>
                    </a:p>
                  </a:txBody>
                  <a:tcPr marL="91425" marR="91425" marT="91425" marB="91425"/>
                </a:tc>
                <a:tc>
                  <a:txBody>
                    <a:bodyPr/>
                    <a:lstStyle/>
                    <a:p>
                      <a:pPr marL="0" lvl="0" indent="0" algn="ctr" rtl="0">
                        <a:spcBef>
                          <a:spcPts val="0"/>
                        </a:spcBef>
                        <a:spcAft>
                          <a:spcPts val="0"/>
                        </a:spcAft>
                        <a:buNone/>
                      </a:pPr>
                      <a:r>
                        <a:rPr lang="en-US" sz="3200"/>
                        <a:t>9/20</a:t>
                      </a:r>
                      <a:endParaRPr sz="3200"/>
                    </a:p>
                  </a:txBody>
                  <a:tcPr marL="91425" marR="91425" marT="91425" marB="91425"/>
                </a:tc>
                <a:extLst>
                  <a:ext uri="{0D108BD9-81ED-4DB2-BD59-A6C34878D82A}">
                    <a16:rowId xmlns:a16="http://schemas.microsoft.com/office/drawing/2014/main" val="10003"/>
                  </a:ext>
                </a:extLst>
              </a:tr>
              <a:tr h="859150">
                <a:tc>
                  <a:txBody>
                    <a:bodyPr/>
                    <a:lstStyle/>
                    <a:p>
                      <a:pPr marL="0" lvl="0" indent="0" algn="ctr" rtl="0">
                        <a:spcBef>
                          <a:spcPts val="0"/>
                        </a:spcBef>
                        <a:spcAft>
                          <a:spcPts val="0"/>
                        </a:spcAft>
                        <a:buNone/>
                      </a:pPr>
                      <a:r>
                        <a:rPr lang="en-US" sz="3200"/>
                        <a:t>Building Platform</a:t>
                      </a:r>
                      <a:endParaRPr sz="3200"/>
                    </a:p>
                  </a:txBody>
                  <a:tcPr marL="91425" marR="91425" marT="91425" marB="91425"/>
                </a:tc>
                <a:tc>
                  <a:txBody>
                    <a:bodyPr/>
                    <a:lstStyle/>
                    <a:p>
                      <a:pPr marL="0" lvl="0" indent="0" algn="ctr" rtl="0">
                        <a:spcBef>
                          <a:spcPts val="0"/>
                        </a:spcBef>
                        <a:spcAft>
                          <a:spcPts val="0"/>
                        </a:spcAft>
                        <a:buNone/>
                      </a:pPr>
                      <a:r>
                        <a:rPr lang="en-US" sz="3200"/>
                        <a:t>10/01</a:t>
                      </a:r>
                      <a:endParaRPr sz="3200"/>
                    </a:p>
                  </a:txBody>
                  <a:tcPr marL="91425" marR="91425" marT="91425" marB="91425"/>
                </a:tc>
                <a:extLst>
                  <a:ext uri="{0D108BD9-81ED-4DB2-BD59-A6C34878D82A}">
                    <a16:rowId xmlns:a16="http://schemas.microsoft.com/office/drawing/2014/main" val="10004"/>
                  </a:ext>
                </a:extLst>
              </a:tr>
              <a:tr h="859150">
                <a:tc>
                  <a:txBody>
                    <a:bodyPr/>
                    <a:lstStyle/>
                    <a:p>
                      <a:pPr marL="0" lvl="0" indent="0" algn="ctr" rtl="0">
                        <a:spcBef>
                          <a:spcPts val="0"/>
                        </a:spcBef>
                        <a:spcAft>
                          <a:spcPts val="0"/>
                        </a:spcAft>
                        <a:buNone/>
                      </a:pPr>
                      <a:r>
                        <a:rPr lang="en-US" sz="3200"/>
                        <a:t>Testing Platform</a:t>
                      </a:r>
                      <a:endParaRPr sz="3200"/>
                    </a:p>
                  </a:txBody>
                  <a:tcPr marL="91425" marR="91425" marT="91425" marB="91425"/>
                </a:tc>
                <a:tc>
                  <a:txBody>
                    <a:bodyPr/>
                    <a:lstStyle/>
                    <a:p>
                      <a:pPr marL="0" lvl="0" indent="0" algn="ctr" rtl="0">
                        <a:spcBef>
                          <a:spcPts val="0"/>
                        </a:spcBef>
                        <a:spcAft>
                          <a:spcPts val="0"/>
                        </a:spcAft>
                        <a:buNone/>
                      </a:pPr>
                      <a:r>
                        <a:rPr lang="en-US" sz="3200"/>
                        <a:t>10/04</a:t>
                      </a:r>
                      <a:endParaRPr sz="3200"/>
                    </a:p>
                  </a:txBody>
                  <a:tcPr marL="91425" marR="91425" marT="91425" marB="91425"/>
                </a:tc>
                <a:extLst>
                  <a:ext uri="{0D108BD9-81ED-4DB2-BD59-A6C34878D82A}">
                    <a16:rowId xmlns:a16="http://schemas.microsoft.com/office/drawing/2014/main" val="10005"/>
                  </a:ext>
                </a:extLst>
              </a:tr>
              <a:tr h="859150">
                <a:tc>
                  <a:txBody>
                    <a:bodyPr/>
                    <a:lstStyle/>
                    <a:p>
                      <a:pPr marL="0" lvl="0" indent="0" algn="ctr" rtl="0">
                        <a:spcBef>
                          <a:spcPts val="0"/>
                        </a:spcBef>
                        <a:spcAft>
                          <a:spcPts val="0"/>
                        </a:spcAft>
                        <a:buNone/>
                      </a:pPr>
                      <a:r>
                        <a:rPr lang="en-US" sz="3200"/>
                        <a:t>Platform Implementation</a:t>
                      </a:r>
                      <a:endParaRPr sz="3200"/>
                    </a:p>
                  </a:txBody>
                  <a:tcPr marL="91425" marR="91425" marT="91425" marB="91425"/>
                </a:tc>
                <a:tc>
                  <a:txBody>
                    <a:bodyPr/>
                    <a:lstStyle/>
                    <a:p>
                      <a:pPr marL="0" lvl="0" indent="0" algn="ctr" rtl="0">
                        <a:spcBef>
                          <a:spcPts val="0"/>
                        </a:spcBef>
                        <a:spcAft>
                          <a:spcPts val="0"/>
                        </a:spcAft>
                        <a:buNone/>
                      </a:pPr>
                      <a:r>
                        <a:rPr lang="en-US" sz="3200" dirty="0"/>
                        <a:t>10/08</a:t>
                      </a:r>
                      <a:endParaRPr sz="3200" dirty="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8C99-61E1-4FF6-A385-91FDB45CCC8E}"/>
              </a:ext>
            </a:extLst>
          </p:cNvPr>
          <p:cNvSpPr>
            <a:spLocks noGrp="1"/>
          </p:cNvSpPr>
          <p:nvPr>
            <p:ph type="title"/>
          </p:nvPr>
        </p:nvSpPr>
        <p:spPr>
          <a:xfrm>
            <a:off x="406400" y="283135"/>
            <a:ext cx="12192000" cy="723900"/>
          </a:xfrm>
        </p:spPr>
        <p:txBody>
          <a:bodyPr/>
          <a:lstStyle/>
          <a:p>
            <a:r>
              <a:rPr lang="en-US" dirty="0"/>
              <a:t>Lessons Learned</a:t>
            </a:r>
            <a:br>
              <a:rPr lang="en-US" dirty="0"/>
            </a:br>
            <a:br>
              <a:rPr lang="en-US" dirty="0"/>
            </a:br>
            <a:endParaRPr lang="en-US" dirty="0"/>
          </a:p>
        </p:txBody>
      </p:sp>
      <p:sp>
        <p:nvSpPr>
          <p:cNvPr id="3" name="TextBox 2">
            <a:extLst>
              <a:ext uri="{FF2B5EF4-FFF2-40B4-BE49-F238E27FC236}">
                <a16:creationId xmlns:a16="http://schemas.microsoft.com/office/drawing/2014/main" id="{54292930-818D-4D0C-BFD7-F39F749904D6}"/>
              </a:ext>
            </a:extLst>
          </p:cNvPr>
          <p:cNvSpPr txBox="1"/>
          <p:nvPr/>
        </p:nvSpPr>
        <p:spPr>
          <a:xfrm>
            <a:off x="594659" y="1823840"/>
            <a:ext cx="10004611" cy="6637651"/>
          </a:xfrm>
          <a:prstGeom prst="rect">
            <a:avLst/>
          </a:prstGeom>
          <a:noFill/>
        </p:spPr>
        <p:txBody>
          <a:bodyPr wrap="square" rtlCol="0">
            <a:spAutoFit/>
          </a:bodyPr>
          <a:lstStyle/>
          <a:p>
            <a:pPr marL="444500" lvl="0" indent="-444500">
              <a:lnSpc>
                <a:spcPct val="150000"/>
              </a:lnSpc>
              <a:buSzPts val="3570"/>
              <a:buChar char="▸"/>
            </a:pPr>
            <a:r>
              <a:rPr lang="en-US" sz="3600" dirty="0"/>
              <a:t>Teamwork and Communication</a:t>
            </a:r>
          </a:p>
          <a:p>
            <a:pPr marL="444500" lvl="0" indent="-444500">
              <a:lnSpc>
                <a:spcPct val="150000"/>
              </a:lnSpc>
              <a:buSzPts val="3570"/>
              <a:buChar char="▸"/>
            </a:pPr>
            <a:r>
              <a:rPr lang="en-US" sz="3600" dirty="0"/>
              <a:t>First, our group only used WhatsApp and shared </a:t>
            </a:r>
            <a:r>
              <a:rPr lang="en-US" sz="3600" dirty="0" err="1"/>
              <a:t>GoogleDocs</a:t>
            </a:r>
            <a:endParaRPr lang="en-US" sz="3600" dirty="0"/>
          </a:p>
          <a:p>
            <a:pPr marL="444500" lvl="0" indent="-444500">
              <a:lnSpc>
                <a:spcPct val="150000"/>
              </a:lnSpc>
              <a:buSzPts val="3570"/>
              <a:buChar char="▸"/>
            </a:pPr>
            <a:r>
              <a:rPr lang="en-US" sz="3600" dirty="0"/>
              <a:t>We improved our communication by the use of GitHub</a:t>
            </a:r>
          </a:p>
          <a:p>
            <a:pPr marL="444500" lvl="0" indent="-444500">
              <a:lnSpc>
                <a:spcPct val="150000"/>
              </a:lnSpc>
              <a:buSzPts val="3570"/>
              <a:buChar char="▸"/>
            </a:pPr>
            <a:r>
              <a:rPr lang="en-US" sz="3600" dirty="0"/>
              <a:t>GitHub is platform used for technical projects.  We used a repository to save the codes and the files in one place. </a:t>
            </a:r>
          </a:p>
        </p:txBody>
      </p:sp>
    </p:spTree>
    <p:extLst>
      <p:ext uri="{BB962C8B-B14F-4D97-AF65-F5344CB8AC3E}">
        <p14:creationId xmlns:p14="http://schemas.microsoft.com/office/powerpoint/2010/main" val="332665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AGENDA</a:t>
            </a:r>
            <a:endParaRPr/>
          </a:p>
        </p:txBody>
      </p:sp>
      <p:sp>
        <p:nvSpPr>
          <p:cNvPr id="91" name="Google Shape;91;p2"/>
          <p:cNvSpPr txBox="1">
            <a:spLocks noGrp="1"/>
          </p:cNvSpPr>
          <p:nvPr>
            <p:ph type="body" idx="1"/>
          </p:nvPr>
        </p:nvSpPr>
        <p:spPr>
          <a:xfrm>
            <a:off x="406400" y="1507066"/>
            <a:ext cx="12192000" cy="7695011"/>
          </a:xfrm>
          <a:prstGeom prst="rect">
            <a:avLst/>
          </a:prstGeom>
          <a:noFill/>
          <a:ln>
            <a:noFill/>
          </a:ln>
        </p:spPr>
        <p:txBody>
          <a:bodyPr spcFirstLastPara="1" wrap="square" lIns="50800" tIns="50800" rIns="50800" bIns="50800" anchor="t" anchorCtr="0">
            <a:noAutofit/>
          </a:bodyPr>
          <a:lstStyle/>
          <a:p>
            <a:pPr marL="444500" marR="0" lvl="0" indent="-444500" algn="l" rtl="0">
              <a:lnSpc>
                <a:spcPct val="70000"/>
              </a:lnSpc>
              <a:spcBef>
                <a:spcPts val="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Vision </a:t>
            </a:r>
            <a:endParaRPr/>
          </a:p>
          <a:p>
            <a:pPr marL="444500" marR="0" lvl="0" indent="-444500"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Team </a:t>
            </a:r>
            <a:endParaRPr/>
          </a:p>
          <a:p>
            <a:pPr marL="444500" marR="0" lvl="0" indent="-444500"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Problem </a:t>
            </a:r>
            <a:endParaRPr/>
          </a:p>
          <a:p>
            <a:pPr marL="444500" marR="0" lvl="0" indent="-444500"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Approach / Solution </a:t>
            </a:r>
            <a:endParaRPr/>
          </a:p>
          <a:p>
            <a:pPr marL="444500" marR="0" lvl="0" indent="-444500"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Market </a:t>
            </a:r>
            <a:endParaRPr/>
          </a:p>
          <a:p>
            <a:pPr marL="444500" marR="0" lvl="0" indent="-444498"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Business Model</a:t>
            </a:r>
            <a:endParaRPr/>
          </a:p>
          <a:p>
            <a:pPr marL="444500" marR="0" lvl="0" indent="-444500"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Competition </a:t>
            </a:r>
            <a:endParaRPr/>
          </a:p>
          <a:p>
            <a:pPr marL="444500" marR="0" lvl="0" indent="-444498" algn="l" rtl="0">
              <a:lnSpc>
                <a:spcPct val="70000"/>
              </a:lnSpc>
              <a:spcBef>
                <a:spcPts val="2800"/>
              </a:spcBef>
              <a:spcAft>
                <a:spcPts val="0"/>
              </a:spcAft>
              <a:buClr>
                <a:schemeClr val="accent1"/>
              </a:buClr>
              <a:buSzPts val="2940"/>
              <a:buFont typeface="Avenir"/>
              <a:buChar char="▸"/>
            </a:pPr>
            <a:r>
              <a:rPr lang="en-US" sz="2800" b="0" i="0" u="none" strike="noStrike" cap="none">
                <a:solidFill>
                  <a:srgbClr val="222222"/>
                </a:solidFill>
                <a:latin typeface="Avenir"/>
                <a:ea typeface="Avenir"/>
                <a:cs typeface="Avenir"/>
                <a:sym typeface="Avenir"/>
              </a:rPr>
              <a:t>Go-to-Market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idx="4294967295"/>
          </p:nvPr>
        </p:nvSpPr>
        <p:spPr>
          <a:xfrm>
            <a:off x="406400" y="588433"/>
            <a:ext cx="12192000" cy="723901"/>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VISION</a:t>
            </a:r>
            <a:endParaRPr/>
          </a:p>
        </p:txBody>
      </p:sp>
      <p:sp>
        <p:nvSpPr>
          <p:cNvPr id="97" name="Google Shape;97;p3"/>
          <p:cNvSpPr txBox="1">
            <a:spLocks noGrp="1"/>
          </p:cNvSpPr>
          <p:nvPr>
            <p:ph type="body" idx="4294967295"/>
          </p:nvPr>
        </p:nvSpPr>
        <p:spPr>
          <a:xfrm>
            <a:off x="406400" y="2918717"/>
            <a:ext cx="12192000" cy="3916166"/>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222222"/>
              </a:buClr>
              <a:buSzPts val="4800"/>
              <a:buFont typeface="Avenir"/>
              <a:buNone/>
            </a:pPr>
            <a:r>
              <a:rPr lang="en-US" sz="4800" b="0" i="0" u="none" strike="noStrike" cap="none">
                <a:solidFill>
                  <a:srgbClr val="222222"/>
                </a:solidFill>
                <a:latin typeface="Avenir"/>
                <a:ea typeface="Avenir"/>
                <a:cs typeface="Avenir"/>
                <a:sym typeface="Avenir"/>
              </a:rPr>
              <a:t>What is your vision?</a:t>
            </a:r>
            <a:endParaRPr lang="en-US"/>
          </a:p>
          <a:p>
            <a:pPr marL="0" marR="0" lvl="0" indent="0" algn="ctr" rtl="0">
              <a:lnSpc>
                <a:spcPct val="130000"/>
              </a:lnSpc>
              <a:spcBef>
                <a:spcPts val="0"/>
              </a:spcBef>
              <a:spcAft>
                <a:spcPts val="0"/>
              </a:spcAft>
              <a:buClr>
                <a:srgbClr val="222222"/>
              </a:buClr>
              <a:buSzPts val="4800"/>
              <a:buFont typeface="Avenir"/>
              <a:buNone/>
            </a:pPr>
            <a:r>
              <a:rPr lang="en-US" sz="4800">
                <a:solidFill>
                  <a:srgbClr val="222222"/>
                </a:solidFill>
              </a:rPr>
              <a:t>To help </a:t>
            </a:r>
            <a:r>
              <a:rPr lang="en-US" sz="4800">
                <a:solidFill>
                  <a:srgbClr val="222222"/>
                </a:solidFill>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CMU</a:t>
            </a:r>
            <a:r>
              <a:rPr lang="en-US" sz="4800">
                <a:solidFill>
                  <a:srgbClr val="222222"/>
                </a:solidFill>
              </a:rPr>
              <a:t> students easily and conveniently look for apartments while keeping their interests in mind.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TEAM</a:t>
            </a:r>
            <a:endParaRPr/>
          </a:p>
        </p:txBody>
      </p:sp>
      <p:sp>
        <p:nvSpPr>
          <p:cNvPr id="103" name="Google Shape;103;p4"/>
          <p:cNvSpPr txBox="1">
            <a:spLocks noGrp="1"/>
          </p:cNvSpPr>
          <p:nvPr>
            <p:ph type="body" idx="1"/>
          </p:nvPr>
        </p:nvSpPr>
        <p:spPr>
          <a:xfrm>
            <a:off x="406400" y="1325875"/>
            <a:ext cx="9705788" cy="6108600"/>
          </a:xfrm>
          <a:prstGeom prst="rect">
            <a:avLst/>
          </a:prstGeom>
          <a:noFill/>
          <a:ln>
            <a:noFill/>
          </a:ln>
        </p:spPr>
        <p:txBody>
          <a:bodyPr spcFirstLastPara="1" wrap="square" lIns="50800" tIns="50800" rIns="50800" bIns="50800" anchor="t" anchorCtr="0">
            <a:noAutofit/>
          </a:bodyPr>
          <a:lstStyle/>
          <a:p>
            <a:pPr marL="444500" lvl="0" indent="-444500" algn="l" rtl="0">
              <a:lnSpc>
                <a:spcPct val="100000"/>
              </a:lnSpc>
              <a:spcBef>
                <a:spcPts val="0"/>
              </a:spcBef>
              <a:spcAft>
                <a:spcPts val="0"/>
              </a:spcAft>
              <a:buSzPts val="3570"/>
              <a:buChar char="▸"/>
            </a:pPr>
            <a:r>
              <a:rPr lang="en-US" sz="3600" dirty="0" err="1">
                <a:solidFill>
                  <a:schemeClr val="dk2"/>
                </a:solidFill>
              </a:rPr>
              <a:t>Animish</a:t>
            </a:r>
            <a:r>
              <a:rPr lang="en-US" sz="3600" dirty="0">
                <a:solidFill>
                  <a:schemeClr val="dk2"/>
                </a:solidFill>
              </a:rPr>
              <a:t> </a:t>
            </a:r>
            <a:r>
              <a:rPr lang="en-US" sz="3600" dirty="0" err="1">
                <a:solidFill>
                  <a:schemeClr val="dk2"/>
                </a:solidFill>
              </a:rPr>
              <a:t>Andraskar</a:t>
            </a:r>
            <a:r>
              <a:rPr lang="en-US" sz="3600" dirty="0">
                <a:solidFill>
                  <a:schemeClr val="dk2"/>
                </a:solidFill>
              </a:rPr>
              <a:t> (Co-Founder)</a:t>
            </a:r>
            <a:endParaRPr dirty="0"/>
          </a:p>
          <a:p>
            <a:pPr marL="1907" lvl="0" indent="455292" algn="just" rtl="0">
              <a:spcBef>
                <a:spcPts val="2800"/>
              </a:spcBef>
              <a:spcAft>
                <a:spcPts val="0"/>
              </a:spcAft>
              <a:buNone/>
            </a:pPr>
            <a:r>
              <a:rPr lang="en-US" sz="2400" dirty="0" err="1">
                <a:solidFill>
                  <a:schemeClr val="dk1"/>
                </a:solidFill>
              </a:rPr>
              <a:t>Linkedin</a:t>
            </a:r>
            <a:r>
              <a:rPr lang="en-US" sz="2400" dirty="0">
                <a:solidFill>
                  <a:schemeClr val="dk1"/>
                </a:solidFill>
              </a:rPr>
              <a:t> profile - </a:t>
            </a:r>
            <a:r>
              <a:rPr lang="en-US" sz="2400" dirty="0">
                <a:solidFill>
                  <a:schemeClr val="dk1"/>
                </a:solidFill>
                <a:uFill>
                  <a:noFill/>
                </a:uFill>
                <a:hlinkClick r:id="rId3"/>
              </a:rPr>
              <a:t>https://www.linkedin.com/in/xumei-li/</a:t>
            </a:r>
            <a:endParaRPr sz="2400" dirty="0">
              <a:solidFill>
                <a:schemeClr val="dk1"/>
              </a:solidFill>
            </a:endParaRPr>
          </a:p>
          <a:p>
            <a:pPr marL="459107" lvl="0" indent="0" algn="just" rtl="0">
              <a:spcBef>
                <a:spcPts val="0"/>
              </a:spcBef>
              <a:spcAft>
                <a:spcPts val="0"/>
              </a:spcAft>
              <a:buNone/>
            </a:pPr>
            <a:r>
              <a:rPr lang="en-US" sz="2400" dirty="0" err="1">
                <a:solidFill>
                  <a:schemeClr val="dk1"/>
                </a:solidFill>
              </a:rPr>
              <a:t>Animish</a:t>
            </a:r>
            <a:r>
              <a:rPr lang="en-US" sz="2400" dirty="0">
                <a:solidFill>
                  <a:schemeClr val="dk1"/>
                </a:solidFill>
              </a:rPr>
              <a:t> is currently studying Business Intelligence and Data Analytics at Carnegie Mellon University. Before that, he has worked as a data analyst for 3.5 years solving complex business problems for various Fortune 500 companies deriving data-driven</a:t>
            </a:r>
            <a:endParaRPr sz="3600" dirty="0">
              <a:solidFill>
                <a:schemeClr val="dk2"/>
              </a:solidFill>
            </a:endParaRPr>
          </a:p>
          <a:p>
            <a:pPr marL="444500" lvl="0" indent="-217805" algn="l" rtl="0">
              <a:lnSpc>
                <a:spcPct val="100000"/>
              </a:lnSpc>
              <a:spcBef>
                <a:spcPts val="0"/>
              </a:spcBef>
              <a:spcAft>
                <a:spcPts val="0"/>
              </a:spcAft>
              <a:buSzPts val="3570"/>
              <a:buNone/>
            </a:pPr>
            <a:endParaRPr sz="3600" dirty="0">
              <a:solidFill>
                <a:schemeClr val="dk2"/>
              </a:solidFill>
            </a:endParaRPr>
          </a:p>
          <a:p>
            <a:pPr marL="444500" lvl="0" indent="-444500" algn="l" rtl="0">
              <a:lnSpc>
                <a:spcPct val="100000"/>
              </a:lnSpc>
              <a:spcBef>
                <a:spcPts val="0"/>
              </a:spcBef>
              <a:spcAft>
                <a:spcPts val="0"/>
              </a:spcAft>
              <a:buSzPts val="3570"/>
              <a:buChar char="▸"/>
            </a:pPr>
            <a:r>
              <a:rPr lang="en-US" sz="3600" dirty="0">
                <a:solidFill>
                  <a:schemeClr val="dk2"/>
                </a:solidFill>
              </a:rPr>
              <a:t>May Li (</a:t>
            </a:r>
            <a:r>
              <a:rPr lang="en-US" sz="3600" dirty="0">
                <a:solidFill>
                  <a:schemeClr val="dk1"/>
                </a:solidFill>
              </a:rPr>
              <a:t>Co-Founder</a:t>
            </a:r>
            <a:r>
              <a:rPr lang="en-US" sz="3600" dirty="0">
                <a:solidFill>
                  <a:schemeClr val="dk2"/>
                </a:solidFill>
              </a:rPr>
              <a:t>)</a:t>
            </a:r>
            <a:endParaRPr dirty="0"/>
          </a:p>
          <a:p>
            <a:pPr marL="1907" marR="0" lvl="0" indent="455292" algn="just" rtl="0">
              <a:lnSpc>
                <a:spcPct val="100000"/>
              </a:lnSpc>
              <a:spcBef>
                <a:spcPts val="2800"/>
              </a:spcBef>
              <a:spcAft>
                <a:spcPts val="0"/>
              </a:spcAft>
              <a:buClr>
                <a:srgbClr val="000000"/>
              </a:buClr>
              <a:buSzPts val="3570"/>
              <a:buFont typeface="Arial"/>
              <a:buNone/>
            </a:pPr>
            <a:r>
              <a:rPr lang="en-US" sz="2400" dirty="0" err="1"/>
              <a:t>Linkedin</a:t>
            </a:r>
            <a:r>
              <a:rPr lang="en-US" sz="2400" dirty="0"/>
              <a:t> profile - </a:t>
            </a:r>
            <a:r>
              <a:rPr lang="en-US" sz="2400" dirty="0">
                <a:uFill>
                  <a:noFill/>
                </a:uFill>
                <a:hlinkClick r:id="rId3"/>
              </a:rPr>
              <a:t>https://www.linkedin.com/in/xumei-li/</a:t>
            </a:r>
            <a:endParaRPr sz="2400" dirty="0"/>
          </a:p>
          <a:p>
            <a:pPr marL="459107" marR="0" lvl="0" indent="0" algn="just" rtl="0">
              <a:lnSpc>
                <a:spcPct val="100000"/>
              </a:lnSpc>
              <a:spcBef>
                <a:spcPts val="0"/>
              </a:spcBef>
              <a:spcAft>
                <a:spcPts val="0"/>
              </a:spcAft>
              <a:buClr>
                <a:srgbClr val="000000"/>
              </a:buClr>
              <a:buSzPts val="3570"/>
              <a:buFont typeface="Arial"/>
              <a:buNone/>
            </a:pPr>
            <a:r>
              <a:rPr lang="en-US" sz="2400" dirty="0"/>
              <a:t>May is a full-time graduate student at Carnegie Mellon University majoring in Information Systems Management with a concentration in Business Intelligence and Data Analytics. May holds dual Bachelor’s degrees in Information Systems and Accounting with a Statistics minor from University of Maryland College Park. Before joining the company, May worked as a Senior Technology Risk Consultant at a public accounting firm for 3+ years.</a:t>
            </a:r>
            <a:endParaRPr sz="2400" dirty="0">
              <a:solidFill>
                <a:schemeClr val="dk2"/>
              </a:solidFill>
            </a:endParaRPr>
          </a:p>
        </p:txBody>
      </p:sp>
      <p:pic>
        <p:nvPicPr>
          <p:cNvPr id="104" name="Google Shape;104;p4"/>
          <p:cNvPicPr preferRelativeResize="0"/>
          <p:nvPr/>
        </p:nvPicPr>
        <p:blipFill rotWithShape="1">
          <a:blip r:embed="rId4">
            <a:alphaModFix/>
          </a:blip>
          <a:srcRect/>
          <a:stretch/>
        </p:blipFill>
        <p:spPr>
          <a:xfrm>
            <a:off x="10851500" y="5196417"/>
            <a:ext cx="2026300" cy="2866383"/>
          </a:xfrm>
          <a:prstGeom prst="rect">
            <a:avLst/>
          </a:prstGeom>
          <a:noFill/>
          <a:ln>
            <a:noFill/>
          </a:ln>
        </p:spPr>
      </p:pic>
      <p:pic>
        <p:nvPicPr>
          <p:cNvPr id="105" name="Google Shape;105;p4"/>
          <p:cNvPicPr preferRelativeResize="0"/>
          <p:nvPr/>
        </p:nvPicPr>
        <p:blipFill rotWithShape="1">
          <a:blip r:embed="rId5">
            <a:alphaModFix/>
          </a:blip>
          <a:srcRect l="4785" r="10064"/>
          <a:stretch/>
        </p:blipFill>
        <p:spPr>
          <a:xfrm>
            <a:off x="10851500" y="1466593"/>
            <a:ext cx="2026300" cy="23872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body" idx="1"/>
          </p:nvPr>
        </p:nvSpPr>
        <p:spPr>
          <a:xfrm>
            <a:off x="406400" y="738950"/>
            <a:ext cx="9466500" cy="3658800"/>
          </a:xfrm>
          <a:prstGeom prst="rect">
            <a:avLst/>
          </a:prstGeom>
          <a:noFill/>
          <a:ln>
            <a:noFill/>
          </a:ln>
        </p:spPr>
        <p:txBody>
          <a:bodyPr spcFirstLastPara="1" wrap="square" lIns="91425" tIns="91425" rIns="91425" bIns="91425" anchor="t" anchorCtr="0">
            <a:noAutofit/>
          </a:bodyPr>
          <a:lstStyle/>
          <a:p>
            <a:pPr marL="444500" lvl="0" indent="-444500" algn="l" rtl="0">
              <a:lnSpc>
                <a:spcPct val="100000"/>
              </a:lnSpc>
              <a:spcBef>
                <a:spcPts val="0"/>
              </a:spcBef>
              <a:spcAft>
                <a:spcPts val="0"/>
              </a:spcAft>
              <a:buSzPts val="3570"/>
              <a:buChar char="▸"/>
            </a:pPr>
            <a:r>
              <a:rPr lang="en-US" sz="3600" dirty="0">
                <a:solidFill>
                  <a:schemeClr val="dk2"/>
                </a:solidFill>
              </a:rPr>
              <a:t>Trista Pierce </a:t>
            </a:r>
            <a:r>
              <a:rPr lang="en-US" sz="3200" dirty="0">
                <a:solidFill>
                  <a:schemeClr val="dk2"/>
                </a:solidFill>
              </a:rPr>
              <a:t>(</a:t>
            </a:r>
            <a:r>
              <a:rPr lang="en-US" sz="3600" dirty="0">
                <a:solidFill>
                  <a:schemeClr val="dk1"/>
                </a:solidFill>
              </a:rPr>
              <a:t>Co-Founder)</a:t>
            </a:r>
            <a:endParaRPr sz="3200" dirty="0">
              <a:solidFill>
                <a:schemeClr val="dk2"/>
              </a:solidFill>
            </a:endParaRPr>
          </a:p>
          <a:p>
            <a:pPr marL="457200" lvl="0" indent="0" algn="l" rtl="0">
              <a:lnSpc>
                <a:spcPct val="100000"/>
              </a:lnSpc>
              <a:spcBef>
                <a:spcPts val="0"/>
              </a:spcBef>
              <a:spcAft>
                <a:spcPts val="0"/>
              </a:spcAft>
              <a:buNone/>
            </a:pPr>
            <a:r>
              <a:rPr lang="en-US" sz="2400" dirty="0">
                <a:solidFill>
                  <a:schemeClr val="dk2"/>
                </a:solidFill>
              </a:rPr>
              <a:t>LinkedIn Profile: </a:t>
            </a:r>
            <a:r>
              <a:rPr lang="en-US" sz="2400" u="sng" dirty="0">
                <a:solidFill>
                  <a:schemeClr val="hlink"/>
                </a:solidFill>
                <a:hlinkClick r:id="rId3"/>
              </a:rPr>
              <a:t>https://www.linkedin.com/in/tristapierce812/</a:t>
            </a:r>
            <a:br>
              <a:rPr lang="en-US" sz="2400" dirty="0">
                <a:solidFill>
                  <a:schemeClr val="dk1"/>
                </a:solidFill>
              </a:rPr>
            </a:br>
            <a:r>
              <a:rPr lang="en-US" sz="2400" dirty="0">
                <a:solidFill>
                  <a:schemeClr val="dk1"/>
                </a:solidFill>
              </a:rPr>
              <a:t>Trista is a graduate student majoring in </a:t>
            </a:r>
            <a:r>
              <a:rPr lang="en-US" sz="2400" dirty="0">
                <a:solidFill>
                  <a:srgbClr val="000000"/>
                </a:solidFill>
              </a:rPr>
              <a:t>Information Systems Management at Carnegie Mellon University with concentration in Business Intelligence and Data Analytics.</a:t>
            </a:r>
            <a:r>
              <a:rPr lang="en-US" sz="2400" dirty="0">
                <a:solidFill>
                  <a:schemeClr val="dk1"/>
                </a:solidFill>
              </a:rPr>
              <a:t> Trista holds a Bachelor’s degree in Applied Mathematics with a Data Analytic minor from Robert Morris University. Before joining the company, Trista worked for six years as a nuclear reactor operator and electronics technician for the United States Navy.</a:t>
            </a:r>
            <a:br>
              <a:rPr lang="en-US" sz="2400" dirty="0">
                <a:solidFill>
                  <a:schemeClr val="dk1"/>
                </a:solidFill>
              </a:rPr>
            </a:br>
            <a:br>
              <a:rPr lang="en-US" sz="2400" dirty="0">
                <a:solidFill>
                  <a:schemeClr val="dk1"/>
                </a:solidFill>
              </a:rPr>
            </a:br>
            <a:br>
              <a:rPr lang="en-US" sz="2400" dirty="0">
                <a:solidFill>
                  <a:schemeClr val="dk1"/>
                </a:solidFill>
              </a:rPr>
            </a:br>
            <a:endParaRPr sz="600" dirty="0">
              <a:solidFill>
                <a:schemeClr val="dk2"/>
              </a:solidFill>
            </a:endParaRPr>
          </a:p>
          <a:p>
            <a:pPr marL="444500" lvl="0" indent="-444500" algn="l" rtl="0">
              <a:lnSpc>
                <a:spcPct val="100000"/>
              </a:lnSpc>
              <a:spcBef>
                <a:spcPts val="0"/>
              </a:spcBef>
              <a:spcAft>
                <a:spcPts val="0"/>
              </a:spcAft>
              <a:buSzPts val="3570"/>
              <a:buChar char="▸"/>
            </a:pPr>
            <a:r>
              <a:rPr lang="en-US" sz="3600" dirty="0" err="1">
                <a:solidFill>
                  <a:schemeClr val="dk2"/>
                </a:solidFill>
              </a:rPr>
              <a:t>Xiaobin</a:t>
            </a:r>
            <a:r>
              <a:rPr lang="en-US" sz="3600" dirty="0">
                <a:solidFill>
                  <a:schemeClr val="dk2"/>
                </a:solidFill>
              </a:rPr>
              <a:t> Shen (Co-Founder)</a:t>
            </a:r>
            <a:br>
              <a:rPr lang="en-US" dirty="0"/>
            </a:br>
            <a:r>
              <a:rPr lang="en-US" sz="2400" dirty="0"/>
              <a:t>LinkedIn Profile: </a:t>
            </a:r>
            <a:r>
              <a:rPr lang="en-US" sz="2400" u="sng" dirty="0">
                <a:solidFill>
                  <a:schemeClr val="hlink"/>
                </a:solidFill>
                <a:hlinkClick r:id="rId4"/>
              </a:rPr>
              <a:t>https://www.linkedin.com/in/xiaobin-shen-data/</a:t>
            </a:r>
            <a:br>
              <a:rPr lang="en-US" sz="2400" dirty="0"/>
            </a:br>
            <a:r>
              <a:rPr lang="en-US" sz="2400" dirty="0" err="1"/>
              <a:t>Xiaobin</a:t>
            </a:r>
            <a:r>
              <a:rPr lang="en-US" sz="2400" dirty="0"/>
              <a:t> is currently </a:t>
            </a:r>
            <a:r>
              <a:rPr lang="en-US" sz="2400" dirty="0">
                <a:solidFill>
                  <a:srgbClr val="000000"/>
                </a:solidFill>
              </a:rPr>
              <a:t>pursuing a Master’s degree of Information Systems Management at Carnegie Mellon University with concentration in Business Intelligence and Data Analytics. </a:t>
            </a:r>
            <a:r>
              <a:rPr lang="en-US" sz="2400" dirty="0" err="1">
                <a:solidFill>
                  <a:srgbClr val="000000"/>
                </a:solidFill>
              </a:rPr>
              <a:t>Xiaobin</a:t>
            </a:r>
            <a:r>
              <a:rPr lang="en-US" sz="2400" dirty="0">
                <a:solidFill>
                  <a:srgbClr val="000000"/>
                </a:solidFill>
              </a:rPr>
              <a:t> got her bachelor’s degree in Information Management and Information Systems in Zhejiang University. She was data analyst intern of tech company in China before she started this company.</a:t>
            </a:r>
            <a:endParaRPr sz="2400" dirty="0"/>
          </a:p>
        </p:txBody>
      </p:sp>
      <p:sp>
        <p:nvSpPr>
          <p:cNvPr id="111" name="Google Shape;111;p5"/>
          <p:cNvSpPr txBox="1">
            <a:spLocks noGrp="1"/>
          </p:cNvSpPr>
          <p:nvPr>
            <p:ph type="title"/>
          </p:nvPr>
        </p:nvSpPr>
        <p:spPr>
          <a:xfrm>
            <a:off x="406400" y="147708"/>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TEAM</a:t>
            </a:r>
            <a:endParaRPr/>
          </a:p>
        </p:txBody>
      </p:sp>
      <p:pic>
        <p:nvPicPr>
          <p:cNvPr id="112" name="Google Shape;112;p5"/>
          <p:cNvPicPr preferRelativeResize="0"/>
          <p:nvPr/>
        </p:nvPicPr>
        <p:blipFill>
          <a:blip r:embed="rId5">
            <a:alphaModFix/>
          </a:blip>
          <a:stretch>
            <a:fillRect/>
          </a:stretch>
        </p:blipFill>
        <p:spPr>
          <a:xfrm>
            <a:off x="10306325" y="5304600"/>
            <a:ext cx="2292077" cy="2978951"/>
          </a:xfrm>
          <a:prstGeom prst="rect">
            <a:avLst/>
          </a:prstGeom>
          <a:noFill/>
          <a:ln>
            <a:noFill/>
          </a:ln>
        </p:spPr>
      </p:pic>
      <p:pic>
        <p:nvPicPr>
          <p:cNvPr id="113" name="Google Shape;113;p5"/>
          <p:cNvPicPr preferRelativeResize="0"/>
          <p:nvPr/>
        </p:nvPicPr>
        <p:blipFill>
          <a:blip r:embed="rId6">
            <a:alphaModFix/>
          </a:blip>
          <a:stretch>
            <a:fillRect/>
          </a:stretch>
        </p:blipFill>
        <p:spPr>
          <a:xfrm>
            <a:off x="9951425" y="871608"/>
            <a:ext cx="3001875" cy="323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PROBLEM (CUSTOMER PAIN)</a:t>
            </a:r>
            <a:endParaRPr/>
          </a:p>
        </p:txBody>
      </p:sp>
      <p:sp>
        <p:nvSpPr>
          <p:cNvPr id="119" name="Google Shape;119;p6"/>
          <p:cNvSpPr txBox="1">
            <a:spLocks noGrp="1"/>
          </p:cNvSpPr>
          <p:nvPr>
            <p:ph type="body" idx="1"/>
          </p:nvPr>
        </p:nvSpPr>
        <p:spPr>
          <a:xfrm>
            <a:off x="406400" y="1507066"/>
            <a:ext cx="12192000" cy="6108600"/>
          </a:xfrm>
          <a:prstGeom prst="rect">
            <a:avLst/>
          </a:prstGeom>
          <a:noFill/>
          <a:ln>
            <a:noFill/>
          </a:ln>
        </p:spPr>
        <p:txBody>
          <a:bodyPr spcFirstLastPara="1" wrap="square" lIns="50800" tIns="50800" rIns="50800" bIns="50800" anchor="t" anchorCtr="0">
            <a:noAutofit/>
          </a:bodyPr>
          <a:lstStyle/>
          <a:p>
            <a:pPr marL="444500" lvl="0" indent="-444500" algn="l" rtl="0">
              <a:lnSpc>
                <a:spcPct val="100000"/>
              </a:lnSpc>
              <a:spcBef>
                <a:spcPts val="0"/>
              </a:spcBef>
              <a:spcAft>
                <a:spcPts val="0"/>
              </a:spcAft>
              <a:buSzPts val="3570"/>
              <a:buChar char="▸"/>
            </a:pPr>
            <a:r>
              <a:rPr lang="en-US" sz="3600" dirty="0"/>
              <a:t>What is the customer pain point?</a:t>
            </a:r>
            <a:endParaRPr dirty="0"/>
          </a:p>
          <a:p>
            <a:pPr marL="901700" lvl="1" indent="-444500" algn="l" rtl="0">
              <a:lnSpc>
                <a:spcPct val="100000"/>
              </a:lnSpc>
              <a:spcBef>
                <a:spcPts val="0"/>
              </a:spcBef>
              <a:spcAft>
                <a:spcPts val="0"/>
              </a:spcAft>
              <a:buSzPts val="3570"/>
              <a:buChar char="▸"/>
            </a:pPr>
            <a:r>
              <a:rPr lang="en-US" sz="3600" dirty="0"/>
              <a:t>In order to look for an apartment, CMU students need to gather information, such as apartment availabilities, prices and location, crime rates, transportation options, and nearby restaurants.  This requires information collection from multiple reliable sources.</a:t>
            </a:r>
            <a:br>
              <a:rPr lang="en-US" sz="3600" dirty="0"/>
            </a:br>
            <a:endParaRPr dirty="0"/>
          </a:p>
          <a:p>
            <a:pPr marL="444500" lvl="0" indent="-444500" algn="l" rtl="0">
              <a:lnSpc>
                <a:spcPct val="100000"/>
              </a:lnSpc>
              <a:spcBef>
                <a:spcPts val="0"/>
              </a:spcBef>
              <a:spcAft>
                <a:spcPts val="0"/>
              </a:spcAft>
              <a:buSzPts val="3570"/>
              <a:buChar char="▸"/>
            </a:pPr>
            <a:r>
              <a:rPr lang="en-US" sz="3600" dirty="0"/>
              <a:t>What is the current solution for this pain?</a:t>
            </a:r>
            <a:endParaRPr dirty="0"/>
          </a:p>
          <a:p>
            <a:pPr marL="901700" lvl="1" indent="-444500" algn="l" rtl="0">
              <a:lnSpc>
                <a:spcPct val="100000"/>
              </a:lnSpc>
              <a:spcBef>
                <a:spcPts val="0"/>
              </a:spcBef>
              <a:spcAft>
                <a:spcPts val="0"/>
              </a:spcAft>
              <a:buSzPts val="3570"/>
              <a:buChar char="▸"/>
            </a:pPr>
            <a:r>
              <a:rPr lang="en-US" sz="3600" dirty="0"/>
              <a:t>CMU students currently need to spend a great amount of time navigating multiple sources and websites to collect the adequate amount useful information when in search of apartments.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body" idx="1"/>
          </p:nvPr>
        </p:nvSpPr>
        <p:spPr>
          <a:xfrm>
            <a:off x="406400" y="1507066"/>
            <a:ext cx="12192000" cy="6108600"/>
          </a:xfrm>
          <a:prstGeom prst="rect">
            <a:avLst/>
          </a:prstGeom>
          <a:noFill/>
          <a:ln>
            <a:noFill/>
          </a:ln>
        </p:spPr>
        <p:txBody>
          <a:bodyPr spcFirstLastPara="1" wrap="square" lIns="91425" tIns="91425" rIns="91425" bIns="91425" anchor="t" anchorCtr="0">
            <a:noAutofit/>
          </a:bodyPr>
          <a:lstStyle/>
          <a:p>
            <a:pPr marL="444500" lvl="0" indent="-444500" algn="l" rtl="0">
              <a:lnSpc>
                <a:spcPct val="100000"/>
              </a:lnSpc>
              <a:spcBef>
                <a:spcPts val="0"/>
              </a:spcBef>
              <a:spcAft>
                <a:spcPts val="0"/>
              </a:spcAft>
              <a:buSzPts val="3570"/>
              <a:buChar char="▸"/>
            </a:pPr>
            <a:r>
              <a:rPr lang="en-US" sz="3200" dirty="0"/>
              <a:t>How much does it cost? </a:t>
            </a:r>
            <a:endParaRPr dirty="0"/>
          </a:p>
          <a:p>
            <a:pPr marL="901700" lvl="1" indent="-444500" algn="l" rtl="0">
              <a:lnSpc>
                <a:spcPct val="100000"/>
              </a:lnSpc>
              <a:spcBef>
                <a:spcPts val="0"/>
              </a:spcBef>
              <a:spcAft>
                <a:spcPts val="0"/>
              </a:spcAft>
              <a:buSzPts val="3570"/>
              <a:buChar char="▸"/>
            </a:pPr>
            <a:r>
              <a:rPr lang="en-US" sz="3200" dirty="0"/>
              <a:t>According to a survey conducted, 82% of CMU students surveyed claimed that they spend over 3 days researching apartments and taking physical tours.</a:t>
            </a:r>
          </a:p>
          <a:p>
            <a:pPr marL="901700" lvl="1" indent="-444500" algn="l" rtl="0">
              <a:lnSpc>
                <a:spcPct val="100000"/>
              </a:lnSpc>
              <a:spcBef>
                <a:spcPts val="0"/>
              </a:spcBef>
              <a:spcAft>
                <a:spcPts val="0"/>
              </a:spcAft>
              <a:buSzPts val="3570"/>
              <a:buChar char="▸"/>
            </a:pPr>
            <a:endParaRPr dirty="0"/>
          </a:p>
          <a:p>
            <a:pPr marL="444500" lvl="0" indent="-444500" algn="l" rtl="0">
              <a:lnSpc>
                <a:spcPct val="100000"/>
              </a:lnSpc>
              <a:spcBef>
                <a:spcPts val="0"/>
              </a:spcBef>
              <a:spcAft>
                <a:spcPts val="0"/>
              </a:spcAft>
              <a:buSzPts val="3570"/>
              <a:buChar char="▸"/>
            </a:pPr>
            <a:r>
              <a:rPr lang="en-US" sz="3200" dirty="0"/>
              <a:t>Why is it broken? </a:t>
            </a:r>
            <a:endParaRPr dirty="0"/>
          </a:p>
          <a:p>
            <a:pPr marL="901700" lvl="1" indent="-444500" algn="l" rtl="0">
              <a:lnSpc>
                <a:spcPct val="100000"/>
              </a:lnSpc>
              <a:spcBef>
                <a:spcPts val="0"/>
              </a:spcBef>
              <a:spcAft>
                <a:spcPts val="0"/>
              </a:spcAft>
              <a:buSzPts val="3570"/>
              <a:buChar char="▸"/>
            </a:pPr>
            <a:r>
              <a:rPr lang="en-US" sz="3200" dirty="0"/>
              <a:t>Time spent navigating multiple websites is tedious and time consuming. </a:t>
            </a:r>
            <a:endParaRPr dirty="0"/>
          </a:p>
          <a:p>
            <a:pPr marL="901700" lvl="1" indent="-444500" algn="l" rtl="0">
              <a:lnSpc>
                <a:spcPct val="100000"/>
              </a:lnSpc>
              <a:spcBef>
                <a:spcPts val="0"/>
              </a:spcBef>
              <a:spcAft>
                <a:spcPts val="0"/>
              </a:spcAft>
              <a:buSzPts val="3570"/>
              <a:buChar char="▸"/>
            </a:pPr>
            <a:r>
              <a:rPr lang="en-US" sz="3200" dirty="0"/>
              <a:t>Some necessary information, such as bus routes, is not easily found, as it requires some familiarity of the Pittsburgh bus system.</a:t>
            </a:r>
            <a:endParaRPr dirty="0"/>
          </a:p>
          <a:p>
            <a:pPr marL="901700" lvl="1" indent="-444500" algn="l" rtl="0">
              <a:lnSpc>
                <a:spcPct val="100000"/>
              </a:lnSpc>
              <a:spcBef>
                <a:spcPts val="0"/>
              </a:spcBef>
              <a:spcAft>
                <a:spcPts val="0"/>
              </a:spcAft>
              <a:buSzPts val="3570"/>
              <a:buChar char="▸"/>
            </a:pPr>
            <a:r>
              <a:rPr lang="en-US" sz="3200" dirty="0"/>
              <a:t>Important information may be neglected</a:t>
            </a:r>
            <a:endParaRPr dirty="0"/>
          </a:p>
          <a:p>
            <a:pPr marL="1358900" lvl="2" indent="-444500" algn="l" rtl="0">
              <a:lnSpc>
                <a:spcPct val="100000"/>
              </a:lnSpc>
              <a:spcBef>
                <a:spcPts val="0"/>
              </a:spcBef>
              <a:spcAft>
                <a:spcPts val="0"/>
              </a:spcAft>
              <a:buSzPts val="3570"/>
              <a:buChar char="▸"/>
            </a:pPr>
            <a:r>
              <a:rPr lang="en-US" sz="3200" dirty="0"/>
              <a:t>For example, a student may not think restaurants are as important until he or she moves here and realizes there is no time for cooking.</a:t>
            </a:r>
            <a:endParaRPr dirty="0"/>
          </a:p>
          <a:p>
            <a:pPr marL="901700" lvl="1" indent="-217805" algn="l" rtl="0">
              <a:lnSpc>
                <a:spcPct val="100000"/>
              </a:lnSpc>
              <a:spcBef>
                <a:spcPts val="0"/>
              </a:spcBef>
              <a:spcAft>
                <a:spcPts val="0"/>
              </a:spcAft>
              <a:buSzPts val="3570"/>
              <a:buNone/>
            </a:pPr>
            <a:endParaRPr sz="3200" dirty="0"/>
          </a:p>
          <a:p>
            <a:pPr marL="457200" marR="0" lvl="0" indent="-228597" algn="l" rtl="0">
              <a:lnSpc>
                <a:spcPct val="100000"/>
              </a:lnSpc>
              <a:spcBef>
                <a:spcPts val="2800"/>
              </a:spcBef>
              <a:spcAft>
                <a:spcPts val="0"/>
              </a:spcAft>
              <a:buClr>
                <a:schemeClr val="accent1"/>
              </a:buClr>
              <a:buSzPts val="3570"/>
              <a:buFont typeface="Avenir"/>
              <a:buNone/>
            </a:pPr>
            <a:endParaRPr dirty="0"/>
          </a:p>
        </p:txBody>
      </p:sp>
      <p:sp>
        <p:nvSpPr>
          <p:cNvPr id="125" name="Google Shape;125;p7"/>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PROBLEM (CUSTOMER PAIN)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a:off x="406400" y="32988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SOLUTION / PRODUCT</a:t>
            </a:r>
            <a:endParaRPr/>
          </a:p>
        </p:txBody>
      </p:sp>
      <p:sp>
        <p:nvSpPr>
          <p:cNvPr id="131" name="Google Shape;131;p8"/>
          <p:cNvSpPr txBox="1">
            <a:spLocks noGrp="1"/>
          </p:cNvSpPr>
          <p:nvPr>
            <p:ph type="body" idx="1"/>
          </p:nvPr>
        </p:nvSpPr>
        <p:spPr>
          <a:xfrm>
            <a:off x="406400" y="1053766"/>
            <a:ext cx="11126100" cy="6108600"/>
          </a:xfrm>
          <a:prstGeom prst="rect">
            <a:avLst/>
          </a:prstGeom>
          <a:noFill/>
          <a:ln>
            <a:noFill/>
          </a:ln>
        </p:spPr>
        <p:txBody>
          <a:bodyPr spcFirstLastPara="1" wrap="square" lIns="50800" tIns="50800" rIns="50800" bIns="50800" anchor="t" anchorCtr="0">
            <a:noAutofit/>
          </a:bodyPr>
          <a:lstStyle/>
          <a:p>
            <a:pPr marL="127000" lvl="0" indent="-127000" algn="l" rtl="0">
              <a:lnSpc>
                <a:spcPct val="100000"/>
              </a:lnSpc>
              <a:spcBef>
                <a:spcPts val="0"/>
              </a:spcBef>
              <a:spcAft>
                <a:spcPts val="0"/>
              </a:spcAft>
              <a:buSzPts val="3570"/>
              <a:buChar char="▸"/>
            </a:pPr>
            <a:r>
              <a:rPr lang="en-US" sz="3600" dirty="0"/>
              <a:t>Explain your product</a:t>
            </a:r>
            <a:endParaRPr dirty="0"/>
          </a:p>
          <a:p>
            <a:pPr marL="698500" lvl="0" indent="-444500" algn="l" rtl="0">
              <a:lnSpc>
                <a:spcPct val="100000"/>
              </a:lnSpc>
              <a:spcBef>
                <a:spcPts val="0"/>
              </a:spcBef>
              <a:spcAft>
                <a:spcPts val="0"/>
              </a:spcAft>
              <a:buSzPts val="3570"/>
              <a:buChar char="▸"/>
            </a:pPr>
            <a:r>
              <a:rPr lang="en-US" sz="2800" dirty="0"/>
              <a:t>It is a product targeted to CMU students looking for apartments by what they find important. There will be three areas where we collect data- Shadyside, Squirrel Hill, and Oakland.</a:t>
            </a:r>
            <a:br>
              <a:rPr lang="en-US" sz="2800" dirty="0"/>
            </a:br>
            <a:endParaRPr lang="en-US" sz="2800" dirty="0"/>
          </a:p>
          <a:p>
            <a:pPr marL="698500" lvl="0" indent="-444500" algn="l" rtl="0">
              <a:lnSpc>
                <a:spcPct val="100000"/>
              </a:lnSpc>
              <a:spcBef>
                <a:spcPts val="0"/>
              </a:spcBef>
              <a:spcAft>
                <a:spcPts val="0"/>
              </a:spcAft>
              <a:buSzPts val="3570"/>
              <a:buChar char="▸"/>
            </a:pPr>
            <a:r>
              <a:rPr lang="en-US" sz="2800" dirty="0"/>
              <a:t>The customer will rate the following 3 topics by what is important to them:</a:t>
            </a:r>
            <a:endParaRPr lang="en-US" dirty="0"/>
          </a:p>
          <a:p>
            <a:pPr marL="1028700" lvl="1" indent="-444500" algn="l" rtl="0">
              <a:lnSpc>
                <a:spcPct val="100000"/>
              </a:lnSpc>
              <a:spcBef>
                <a:spcPts val="0"/>
              </a:spcBef>
              <a:spcAft>
                <a:spcPts val="0"/>
              </a:spcAft>
              <a:buSzPts val="3570"/>
              <a:buChar char="▸"/>
            </a:pPr>
            <a:r>
              <a:rPr lang="en-US" sz="2800" dirty="0"/>
              <a:t>Public Transportation</a:t>
            </a:r>
            <a:endParaRPr lang="en-US" dirty="0"/>
          </a:p>
          <a:p>
            <a:pPr marL="1028700" lvl="1" indent="-444500" algn="l" rtl="0">
              <a:lnSpc>
                <a:spcPct val="100000"/>
              </a:lnSpc>
              <a:spcBef>
                <a:spcPts val="0"/>
              </a:spcBef>
              <a:spcAft>
                <a:spcPts val="0"/>
              </a:spcAft>
              <a:buSzPts val="3570"/>
              <a:buChar char="▸"/>
            </a:pPr>
            <a:r>
              <a:rPr lang="en-US" sz="2800" dirty="0"/>
              <a:t>Crime </a:t>
            </a:r>
            <a:endParaRPr lang="en-US" dirty="0"/>
          </a:p>
          <a:p>
            <a:pPr marL="1028700" lvl="1" indent="-444500" algn="l" rtl="0">
              <a:lnSpc>
                <a:spcPct val="100000"/>
              </a:lnSpc>
              <a:spcBef>
                <a:spcPts val="0"/>
              </a:spcBef>
              <a:spcAft>
                <a:spcPts val="0"/>
              </a:spcAft>
              <a:buSzPts val="3570"/>
              <a:buChar char="▸"/>
            </a:pPr>
            <a:r>
              <a:rPr lang="en-US" sz="2800" dirty="0"/>
              <a:t>Restaurants </a:t>
            </a:r>
          </a:p>
          <a:p>
            <a:pPr marL="457200" lvl="0" indent="0" algn="l" rtl="0">
              <a:lnSpc>
                <a:spcPct val="100000"/>
              </a:lnSpc>
              <a:spcBef>
                <a:spcPts val="0"/>
              </a:spcBef>
              <a:spcAft>
                <a:spcPts val="0"/>
              </a:spcAft>
              <a:buNone/>
            </a:pPr>
            <a:r>
              <a:rPr lang="en-US" sz="2800" dirty="0"/>
              <a:t>	</a:t>
            </a:r>
            <a:r>
              <a:rPr lang="en-US" sz="2800" dirty="0">
                <a:solidFill>
                  <a:schemeClr val="dk1"/>
                </a:solidFill>
              </a:rPr>
              <a:t>This data is collected from various platforms such as Trulia, Yelp, </a:t>
            </a:r>
            <a:r>
              <a:rPr lang="en-US" sz="2800" dirty="0" err="1">
                <a:solidFill>
                  <a:schemeClr val="dk1"/>
                </a:solidFill>
              </a:rPr>
              <a:t>GoogleMaps</a:t>
            </a:r>
            <a:r>
              <a:rPr lang="en-US" sz="2800" dirty="0">
                <a:solidFill>
                  <a:schemeClr val="dk1"/>
                </a:solidFill>
              </a:rPr>
              <a:t>, and Allegheny Crime Report. </a:t>
            </a:r>
          </a:p>
          <a:p>
            <a:pPr marL="457200" lvl="0" indent="0" algn="l" rtl="0">
              <a:lnSpc>
                <a:spcPct val="100000"/>
              </a:lnSpc>
              <a:spcBef>
                <a:spcPts val="0"/>
              </a:spcBef>
              <a:spcAft>
                <a:spcPts val="0"/>
              </a:spcAft>
              <a:buNone/>
            </a:pPr>
            <a:endParaRPr lang="en-US" sz="2800" dirty="0">
              <a:solidFill>
                <a:schemeClr val="dk1"/>
              </a:solidFill>
            </a:endParaRPr>
          </a:p>
          <a:p>
            <a:pPr marL="457200" lvl="0" indent="0" algn="l" rtl="0">
              <a:lnSpc>
                <a:spcPct val="100000"/>
              </a:lnSpc>
              <a:spcBef>
                <a:spcPts val="0"/>
              </a:spcBef>
              <a:spcAft>
                <a:spcPts val="0"/>
              </a:spcAft>
              <a:buNone/>
            </a:pPr>
            <a:r>
              <a:rPr lang="en-US" sz="2800" dirty="0"/>
              <a:t>By the order in which they rate the interests, our product will produce the best area (either Shadyside, Squirrel Hill, or Oakland) and display the top 5 rated apartment complexes and with their calculated </a:t>
            </a:r>
            <a:r>
              <a:rPr lang="en-US" sz="2800"/>
              <a:t>intelligence score. </a:t>
            </a:r>
            <a:endParaRPr sz="2800" dirty="0"/>
          </a:p>
          <a:p>
            <a:pPr marL="457200" lvl="1" indent="0" algn="l" rtl="0">
              <a:lnSpc>
                <a:spcPct val="100000"/>
              </a:lnSpc>
              <a:spcBef>
                <a:spcPts val="0"/>
              </a:spcBef>
              <a:spcAft>
                <a:spcPts val="0"/>
              </a:spcAft>
              <a:buSzPts val="3570"/>
              <a:buNone/>
            </a:pPr>
            <a:endParaRPr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9"/>
          <p:cNvSpPr txBox="1">
            <a:spLocks noGrp="1"/>
          </p:cNvSpPr>
          <p:nvPr>
            <p:ph type="body" idx="1"/>
          </p:nvPr>
        </p:nvSpPr>
        <p:spPr>
          <a:xfrm>
            <a:off x="406400" y="1507066"/>
            <a:ext cx="12192000" cy="6108600"/>
          </a:xfrm>
          <a:prstGeom prst="rect">
            <a:avLst/>
          </a:prstGeom>
          <a:noFill/>
          <a:ln>
            <a:noFill/>
          </a:ln>
        </p:spPr>
        <p:txBody>
          <a:bodyPr spcFirstLastPara="1" wrap="square" lIns="91425" tIns="91425" rIns="91425" bIns="91425" anchor="t" anchorCtr="0">
            <a:noAutofit/>
          </a:bodyPr>
          <a:lstStyle/>
          <a:p>
            <a:pPr marL="444500" lvl="0" indent="-444500" algn="l" rtl="0">
              <a:lnSpc>
                <a:spcPct val="100000"/>
              </a:lnSpc>
              <a:spcBef>
                <a:spcPts val="0"/>
              </a:spcBef>
              <a:spcAft>
                <a:spcPts val="0"/>
              </a:spcAft>
              <a:buSzPts val="3570"/>
              <a:buChar char="▸"/>
            </a:pPr>
            <a:r>
              <a:rPr lang="en-US" sz="3200" dirty="0"/>
              <a:t>Value proposition</a:t>
            </a:r>
            <a:endParaRPr sz="3200" dirty="0"/>
          </a:p>
          <a:p>
            <a:pPr marL="914400" lvl="1" indent="-431797" algn="l" rtl="0">
              <a:lnSpc>
                <a:spcPct val="100000"/>
              </a:lnSpc>
              <a:spcBef>
                <a:spcPts val="0"/>
              </a:spcBef>
              <a:spcAft>
                <a:spcPts val="0"/>
              </a:spcAft>
              <a:buSzPts val="3200"/>
              <a:buChar char="▸"/>
            </a:pPr>
            <a:r>
              <a:rPr lang="en-US" sz="3200" dirty="0"/>
              <a:t>We will provide the most convenient searching and filtering experience for CMU students who are looking for apartments.</a:t>
            </a:r>
            <a:endParaRPr sz="3200" dirty="0"/>
          </a:p>
          <a:p>
            <a:pPr marL="914400" lvl="1" indent="-431797" algn="l" rtl="0">
              <a:lnSpc>
                <a:spcPct val="100000"/>
              </a:lnSpc>
              <a:spcBef>
                <a:spcPts val="0"/>
              </a:spcBef>
              <a:spcAft>
                <a:spcPts val="0"/>
              </a:spcAft>
              <a:buSzPts val="3200"/>
              <a:buChar char="▸"/>
            </a:pPr>
            <a:r>
              <a:rPr lang="en-US" sz="3200" dirty="0"/>
              <a:t>We provide the </a:t>
            </a:r>
            <a:r>
              <a:rPr lang="en-US" sz="3200" dirty="0">
                <a:solidFill>
                  <a:schemeClr val="dk1"/>
                </a:solidFill>
              </a:rPr>
              <a:t>most comprehensive and reliable information for apartment searching</a:t>
            </a:r>
          </a:p>
          <a:p>
            <a:pPr marL="482603" lvl="1" indent="0" algn="l" rtl="0">
              <a:lnSpc>
                <a:spcPct val="100000"/>
              </a:lnSpc>
              <a:spcBef>
                <a:spcPts val="0"/>
              </a:spcBef>
              <a:spcAft>
                <a:spcPts val="0"/>
              </a:spcAft>
              <a:buSzPts val="3200"/>
              <a:buNone/>
            </a:pPr>
            <a:endParaRPr sz="3200" dirty="0"/>
          </a:p>
          <a:p>
            <a:pPr marL="444500" lvl="0" indent="-444500" algn="l" rtl="0">
              <a:lnSpc>
                <a:spcPct val="100000"/>
              </a:lnSpc>
              <a:spcBef>
                <a:spcPts val="0"/>
              </a:spcBef>
              <a:spcAft>
                <a:spcPts val="0"/>
              </a:spcAft>
              <a:buSzPts val="3570"/>
              <a:buChar char="▸"/>
            </a:pPr>
            <a:r>
              <a:rPr lang="en-US" sz="3200" dirty="0"/>
              <a:t>Demonstrate the impact on your customer (dollars / time saved, etc.) </a:t>
            </a:r>
            <a:endParaRPr sz="3200" dirty="0"/>
          </a:p>
          <a:p>
            <a:pPr marL="914400" lvl="1" indent="-431797" algn="l" rtl="0">
              <a:lnSpc>
                <a:spcPct val="100000"/>
              </a:lnSpc>
              <a:spcBef>
                <a:spcPts val="0"/>
              </a:spcBef>
              <a:spcAft>
                <a:spcPts val="0"/>
              </a:spcAft>
              <a:buSzPts val="3200"/>
              <a:buChar char="▸"/>
            </a:pPr>
            <a:r>
              <a:rPr lang="en-US" sz="3200" dirty="0"/>
              <a:t>An estimated average of 3 days saved per person.</a:t>
            </a:r>
            <a:endParaRPr sz="3200" dirty="0"/>
          </a:p>
          <a:p>
            <a:pPr marL="914400" lvl="1" indent="-431797" algn="l" rtl="0">
              <a:lnSpc>
                <a:spcPct val="100000"/>
              </a:lnSpc>
              <a:spcBef>
                <a:spcPts val="0"/>
              </a:spcBef>
              <a:spcAft>
                <a:spcPts val="0"/>
              </a:spcAft>
              <a:buSzPts val="3200"/>
              <a:buChar char="▸"/>
            </a:pPr>
            <a:r>
              <a:rPr lang="en-US" sz="3200" dirty="0"/>
              <a:t>A better apartment search platform and engine gives customers more options to satisfy their need. Customers have more freedom to select from these options and consider apartments that are in their budget and are catered to their interests. </a:t>
            </a:r>
          </a:p>
          <a:p>
            <a:pPr lvl="1" indent="-431797">
              <a:spcBef>
                <a:spcPts val="0"/>
              </a:spcBef>
              <a:buSzPts val="3200"/>
            </a:pPr>
            <a:r>
              <a:rPr lang="en-US" dirty="0"/>
              <a:t>Enable customers to rent a place with confidence backed by real world data.</a:t>
            </a:r>
            <a:br>
              <a:rPr lang="en-US" sz="3200" dirty="0"/>
            </a:br>
            <a:endParaRPr sz="3200" dirty="0"/>
          </a:p>
          <a:p>
            <a:pPr marL="457200" marR="0" lvl="0" indent="-228597" algn="l" rtl="0">
              <a:lnSpc>
                <a:spcPct val="100000"/>
              </a:lnSpc>
              <a:spcBef>
                <a:spcPts val="2800"/>
              </a:spcBef>
              <a:spcAft>
                <a:spcPts val="0"/>
              </a:spcAft>
              <a:buClr>
                <a:schemeClr val="accent1"/>
              </a:buClr>
              <a:buSzPts val="3570"/>
              <a:buFont typeface="Avenir"/>
              <a:buNone/>
            </a:pPr>
            <a:endParaRPr dirty="0"/>
          </a:p>
        </p:txBody>
      </p:sp>
      <p:sp>
        <p:nvSpPr>
          <p:cNvPr id="137" name="Google Shape;137;p9"/>
          <p:cNvSpPr txBox="1">
            <a:spLocks noGrp="1"/>
          </p:cNvSpPr>
          <p:nvPr>
            <p:ph type="title"/>
          </p:nvPr>
        </p:nvSpPr>
        <p:spPr>
          <a:xfrm>
            <a:off x="406400" y="588433"/>
            <a:ext cx="12192000" cy="72390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E7253A"/>
              </a:buClr>
              <a:buSzPts val="4800"/>
              <a:buFont typeface="Arial"/>
              <a:buNone/>
            </a:pPr>
            <a:r>
              <a:rPr lang="en-US" sz="4800" b="0" i="0" u="none" strike="noStrike" cap="none">
                <a:solidFill>
                  <a:srgbClr val="E7253A"/>
                </a:solidFill>
                <a:latin typeface="Arial"/>
                <a:ea typeface="Arial"/>
                <a:cs typeface="Arial"/>
                <a:sym typeface="Arial"/>
              </a:rPr>
              <a:t>SOLUTION / PRODUCT (continued)</a:t>
            </a:r>
            <a:endParaRPr/>
          </a:p>
        </p:txBody>
      </p:sp>
    </p:spTree>
  </p:cSld>
  <p:clrMapOvr>
    <a:masterClrMapping/>
  </p:clrMapOvr>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833</Words>
  <Application>Microsoft Office PowerPoint</Application>
  <PresentationFormat>Custom</PresentationFormat>
  <Paragraphs>120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vt:lpstr>
      <vt:lpstr>Helvetica Neue</vt:lpstr>
      <vt:lpstr>New_Template7</vt:lpstr>
      <vt:lpstr>EZ-Apart</vt:lpstr>
      <vt:lpstr>AGENDA</vt:lpstr>
      <vt:lpstr>VISION</vt:lpstr>
      <vt:lpstr>TEAM</vt:lpstr>
      <vt:lpstr>TEAM</vt:lpstr>
      <vt:lpstr>PROBLEM (CUSTOMER PAIN)</vt:lpstr>
      <vt:lpstr>PROBLEM (CUSTOMER PAIN)</vt:lpstr>
      <vt:lpstr>SOLUTION / PRODUCT</vt:lpstr>
      <vt:lpstr>SOLUTION / PRODUCT (continued)</vt:lpstr>
      <vt:lpstr>MARKET</vt:lpstr>
      <vt:lpstr>BUSINESS MODEL / UNIT ECONOMICS</vt:lpstr>
      <vt:lpstr>COMPETITION</vt:lpstr>
      <vt:lpstr>LAUNCH STRATEGY / GO-TO-MARKET</vt:lpstr>
      <vt:lpstr>LAUNCH STRATEGY / GO-TO-MARKET</vt:lpstr>
      <vt:lpstr>Lessons Learned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EZ-Apart</dc:title>
  <dc:creator>jostlund</dc:creator>
  <cp:lastModifiedBy>trista pierce</cp:lastModifiedBy>
  <cp:revision>3</cp:revision>
  <dcterms:modified xsi:type="dcterms:W3CDTF">2019-10-06T20:38:58Z</dcterms:modified>
</cp:coreProperties>
</file>